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74"/>
  </p:handoutMasterIdLst>
  <p:sldIdLst>
    <p:sldId id="311" r:id="rId2"/>
    <p:sldId id="312" r:id="rId3"/>
    <p:sldId id="313" r:id="rId4"/>
    <p:sldId id="256" r:id="rId5"/>
    <p:sldId id="257" r:id="rId6"/>
    <p:sldId id="361" r:id="rId7"/>
    <p:sldId id="315" r:id="rId8"/>
    <p:sldId id="323" r:id="rId9"/>
    <p:sldId id="326" r:id="rId10"/>
    <p:sldId id="324" r:id="rId11"/>
    <p:sldId id="325" r:id="rId12"/>
    <p:sldId id="365" r:id="rId13"/>
    <p:sldId id="355" r:id="rId14"/>
    <p:sldId id="356" r:id="rId15"/>
    <p:sldId id="316" r:id="rId16"/>
    <p:sldId id="317" r:id="rId17"/>
    <p:sldId id="353" r:id="rId18"/>
    <p:sldId id="318" r:id="rId19"/>
    <p:sldId id="319" r:id="rId20"/>
    <p:sldId id="258" r:id="rId21"/>
    <p:sldId id="259" r:id="rId22"/>
    <p:sldId id="260" r:id="rId23"/>
    <p:sldId id="339" r:id="rId24"/>
    <p:sldId id="354" r:id="rId25"/>
    <p:sldId id="359" r:id="rId26"/>
    <p:sldId id="360" r:id="rId27"/>
    <p:sldId id="366" r:id="rId28"/>
    <p:sldId id="367" r:id="rId29"/>
    <p:sldId id="264" r:id="rId30"/>
    <p:sldId id="265" r:id="rId31"/>
    <p:sldId id="261" r:id="rId32"/>
    <p:sldId id="280" r:id="rId33"/>
    <p:sldId id="363" r:id="rId34"/>
    <p:sldId id="364" r:id="rId35"/>
    <p:sldId id="341" r:id="rId36"/>
    <p:sldId id="281" r:id="rId37"/>
    <p:sldId id="282" r:id="rId38"/>
    <p:sldId id="347" r:id="rId39"/>
    <p:sldId id="349" r:id="rId40"/>
    <p:sldId id="283" r:id="rId41"/>
    <p:sldId id="284" r:id="rId42"/>
    <p:sldId id="320" r:id="rId43"/>
    <p:sldId id="321" r:id="rId44"/>
    <p:sldId id="329" r:id="rId45"/>
    <p:sldId id="330" r:id="rId46"/>
    <p:sldId id="331" r:id="rId47"/>
    <p:sldId id="371" r:id="rId48"/>
    <p:sldId id="372" r:id="rId49"/>
    <p:sldId id="368" r:id="rId50"/>
    <p:sldId id="332" r:id="rId51"/>
    <p:sldId id="333" r:id="rId52"/>
    <p:sldId id="334" r:id="rId53"/>
    <p:sldId id="342" r:id="rId54"/>
    <p:sldId id="336" r:id="rId55"/>
    <p:sldId id="343" r:id="rId56"/>
    <p:sldId id="344" r:id="rId57"/>
    <p:sldId id="345" r:id="rId58"/>
    <p:sldId id="373" r:id="rId59"/>
    <p:sldId id="279" r:id="rId60"/>
    <p:sldId id="270" r:id="rId61"/>
    <p:sldId id="268" r:id="rId62"/>
    <p:sldId id="357" r:id="rId63"/>
    <p:sldId id="271" r:id="rId64"/>
    <p:sldId id="272" r:id="rId65"/>
    <p:sldId id="358" r:id="rId66"/>
    <p:sldId id="327" r:id="rId67"/>
    <p:sldId id="273" r:id="rId68"/>
    <p:sldId id="369" r:id="rId69"/>
    <p:sldId id="370" r:id="rId70"/>
    <p:sldId id="351" r:id="rId71"/>
    <p:sldId id="352" r:id="rId72"/>
    <p:sldId id="285" r:id="rId7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EC26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0" autoAdjust="0"/>
    <p:restoredTop sz="90929"/>
  </p:normalViewPr>
  <p:slideViewPr>
    <p:cSldViewPr>
      <p:cViewPr varScale="1">
        <p:scale>
          <a:sx n="69" d="100"/>
          <a:sy n="69"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9811"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9812"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9813"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1E3BBD-BFC3-4470-9D00-45032E6159B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8000"/>
            <a:chOff x="0" y="0"/>
            <a:chExt cx="5760" cy="4320"/>
          </a:xfrm>
        </p:grpSpPr>
        <p:sp>
          <p:nvSpPr>
            <p:cNvPr id="6349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a:effectLst/>
          </p:spPr>
          <p:txBody>
            <a:bodyPr wrap="none" anchor="ctr"/>
            <a:lstStyle/>
            <a:p>
              <a:endParaRPr lang="en-US"/>
            </a:p>
          </p:txBody>
        </p:sp>
        <p:sp>
          <p:nvSpPr>
            <p:cNvPr id="6349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a:p>
          </p:txBody>
        </p:sp>
      </p:grpSp>
      <p:sp>
        <p:nvSpPr>
          <p:cNvPr id="63493" name="Rectangle 5"/>
          <p:cNvSpPr>
            <a:spLocks noGrp="1" noChangeArrowheads="1"/>
          </p:cNvSpPr>
          <p:nvPr>
            <p:ph type="ctrTitle"/>
          </p:nvPr>
        </p:nvSpPr>
        <p:spPr>
          <a:xfrm>
            <a:off x="1295400" y="1524000"/>
            <a:ext cx="7772400" cy="1143000"/>
          </a:xfrm>
        </p:spPr>
        <p:txBody>
          <a:bodyPr/>
          <a:lstStyle>
            <a:lvl1pPr>
              <a:defRPr/>
            </a:lvl1pPr>
          </a:lstStyle>
          <a:p>
            <a:r>
              <a:rPr lang="en-US"/>
              <a:t>Click to edit Master title style</a:t>
            </a:r>
          </a:p>
        </p:txBody>
      </p:sp>
      <p:sp>
        <p:nvSpPr>
          <p:cNvPr id="63494"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63495" name="Rectangle 7"/>
          <p:cNvSpPr>
            <a:spLocks noGrp="1" noChangeArrowheads="1"/>
          </p:cNvSpPr>
          <p:nvPr>
            <p:ph type="dt" sz="half" idx="2"/>
          </p:nvPr>
        </p:nvSpPr>
        <p:spPr>
          <a:xfrm>
            <a:off x="1295400" y="6248400"/>
            <a:ext cx="1905000" cy="457200"/>
          </a:xfrm>
        </p:spPr>
        <p:txBody>
          <a:bodyPr/>
          <a:lstStyle>
            <a:lvl1pPr>
              <a:defRPr>
                <a:solidFill>
                  <a:srgbClr val="FFFFFF"/>
                </a:solidFill>
              </a:defRPr>
            </a:lvl1pPr>
          </a:lstStyle>
          <a:p>
            <a:endParaRPr lang="en-US"/>
          </a:p>
        </p:txBody>
      </p:sp>
      <p:sp>
        <p:nvSpPr>
          <p:cNvPr id="63496" name="Rectangle 8"/>
          <p:cNvSpPr>
            <a:spLocks noGrp="1" noChangeArrowheads="1"/>
          </p:cNvSpPr>
          <p:nvPr>
            <p:ph type="ftr" sz="quarter" idx="3"/>
          </p:nvPr>
        </p:nvSpPr>
        <p:spPr>
          <a:xfrm>
            <a:off x="3733800" y="6248400"/>
            <a:ext cx="2895600" cy="457200"/>
          </a:xfrm>
        </p:spPr>
        <p:txBody>
          <a:bodyPr/>
          <a:lstStyle>
            <a:lvl1pPr>
              <a:defRPr>
                <a:solidFill>
                  <a:srgbClr val="FFFFFF"/>
                </a:solidFill>
              </a:defRPr>
            </a:lvl1pPr>
          </a:lstStyle>
          <a:p>
            <a:endParaRPr lang="en-US"/>
          </a:p>
        </p:txBody>
      </p:sp>
      <p:sp>
        <p:nvSpPr>
          <p:cNvPr id="63497" name="Rectangle 9"/>
          <p:cNvSpPr>
            <a:spLocks noGrp="1" noChangeArrowheads="1"/>
          </p:cNvSpPr>
          <p:nvPr>
            <p:ph type="sldNum" sz="quarter" idx="4"/>
          </p:nvPr>
        </p:nvSpPr>
        <p:spPr>
          <a:xfrm>
            <a:off x="7162800" y="6248400"/>
            <a:ext cx="1905000" cy="457200"/>
          </a:xfrm>
        </p:spPr>
        <p:txBody>
          <a:bodyPr/>
          <a:lstStyle>
            <a:lvl1pPr>
              <a:defRPr>
                <a:solidFill>
                  <a:srgbClr val="FFFFFF"/>
                </a:solidFill>
              </a:defRPr>
            </a:lvl1pPr>
          </a:lstStyle>
          <a:p>
            <a:fld id="{A3EEEB96-08D9-4AE9-9CBE-87C528CEA43D}" type="slidenum">
              <a:rPr lang="en-US"/>
              <a:pPr/>
              <a:t>‹#›</a:t>
            </a:fld>
            <a:endParaRPr lang="en-US"/>
          </a:p>
        </p:txBody>
      </p:sp>
      <p:grpSp>
        <p:nvGrpSpPr>
          <p:cNvPr id="63498" name="Group 10"/>
          <p:cNvGrpSpPr>
            <a:grpSpLocks/>
          </p:cNvGrpSpPr>
          <p:nvPr/>
        </p:nvGrpSpPr>
        <p:grpSpPr bwMode="auto">
          <a:xfrm>
            <a:off x="152400" y="314325"/>
            <a:ext cx="847725" cy="6543675"/>
            <a:chOff x="96" y="198"/>
            <a:chExt cx="534" cy="4122"/>
          </a:xfrm>
        </p:grpSpPr>
        <p:sp>
          <p:nvSpPr>
            <p:cNvPr id="63499"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0"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1"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2"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3"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4"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5"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3506"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3507"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3508"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09" name="Rectangle 21"/>
          <p:cNvSpPr>
            <a:spLocks noChangeArrowheads="1"/>
          </p:cNvSpPr>
          <p:nvPr/>
        </p:nvSpPr>
        <p:spPr bwMode="auto">
          <a:xfrm>
            <a:off x="463550" y="2700338"/>
            <a:ext cx="161925" cy="4157662"/>
          </a:xfrm>
          <a:prstGeom prst="rect">
            <a:avLst/>
          </a:prstGeom>
          <a:noFill/>
          <a:ln w="9525">
            <a:noFill/>
            <a:miter lim="800000"/>
            <a:headEnd/>
            <a:tailEnd/>
          </a:ln>
        </p:spPr>
        <p:txBody>
          <a:bodyPr wrap="none" anchor="ctr"/>
          <a:lstStyle/>
          <a:p>
            <a:endParaRPr lang="en-US"/>
          </a:p>
        </p:txBody>
      </p:sp>
      <p:sp>
        <p:nvSpPr>
          <p:cNvPr id="63510"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11" name="Rectangle 23"/>
          <p:cNvSpPr>
            <a:spLocks noChangeArrowheads="1"/>
          </p:cNvSpPr>
          <p:nvPr/>
        </p:nvSpPr>
        <p:spPr bwMode="auto">
          <a:xfrm>
            <a:off x="484188" y="2760663"/>
            <a:ext cx="8751887" cy="190500"/>
          </a:xfrm>
          <a:prstGeom prst="rect">
            <a:avLst/>
          </a:prstGeom>
          <a:noFill/>
          <a:ln w="9525">
            <a:noFill/>
            <a:miter lim="800000"/>
            <a:headEnd/>
            <a:tailEnd/>
          </a:ln>
        </p:spPr>
        <p:txBody>
          <a:bodyPr wrap="none" anchor="ctr"/>
          <a:lstStyle/>
          <a:p>
            <a:endParaRPr lang="en-US"/>
          </a:p>
        </p:txBody>
      </p:sp>
      <p:grpSp>
        <p:nvGrpSpPr>
          <p:cNvPr id="63512" name="Group 24"/>
          <p:cNvGrpSpPr>
            <a:grpSpLocks/>
          </p:cNvGrpSpPr>
          <p:nvPr/>
        </p:nvGrpSpPr>
        <p:grpSpPr bwMode="auto">
          <a:xfrm>
            <a:off x="150813" y="0"/>
            <a:ext cx="849312" cy="6858000"/>
            <a:chOff x="95" y="0"/>
            <a:chExt cx="535" cy="4320"/>
          </a:xfrm>
        </p:grpSpPr>
        <p:sp>
          <p:nvSpPr>
            <p:cNvPr id="63513"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4"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5"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6"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7"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8"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9" name="Freeform 31"/>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3520" name="Freeform 32"/>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Ovr>
    <a:masterClrMapping/>
  </p:clrMapOvr>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508"/>
                                        </p:tgtEl>
                                        <p:attrNameLst>
                                          <p:attrName>style.visibility</p:attrName>
                                        </p:attrNameLst>
                                      </p:cBhvr>
                                      <p:to>
                                        <p:strVal val="visible"/>
                                      </p:to>
                                    </p:set>
                                    <p:anim calcmode="lin" valueType="num">
                                      <p:cBhvr additive="base">
                                        <p:cTn id="7" dur="500" fill="hold"/>
                                        <p:tgtEl>
                                          <p:spTgt spid="63508"/>
                                        </p:tgtEl>
                                        <p:attrNameLst>
                                          <p:attrName>ppt_x</p:attrName>
                                        </p:attrNameLst>
                                      </p:cBhvr>
                                      <p:tavLst>
                                        <p:tav tm="0">
                                          <p:val>
                                            <p:strVal val="#ppt_x"/>
                                          </p:val>
                                        </p:tav>
                                        <p:tav tm="100000">
                                          <p:val>
                                            <p:strVal val="#ppt_x"/>
                                          </p:val>
                                        </p:tav>
                                      </p:tavLst>
                                    </p:anim>
                                    <p:anim calcmode="lin" valueType="num">
                                      <p:cBhvr additive="base">
                                        <p:cTn id="8" dur="500" fill="hold"/>
                                        <p:tgtEl>
                                          <p:spTgt spid="6350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3508"/>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3510"/>
                                        </p:tgtEl>
                                        <p:attrNameLst>
                                          <p:attrName>style.visibility</p:attrName>
                                        </p:attrNameLst>
                                      </p:cBhvr>
                                      <p:to>
                                        <p:strVal val="visible"/>
                                      </p:to>
                                    </p:set>
                                    <p:anim calcmode="lin" valueType="num">
                                      <p:cBhvr additive="base">
                                        <p:cTn id="12" dur="500" fill="hold"/>
                                        <p:tgtEl>
                                          <p:spTgt spid="63510"/>
                                        </p:tgtEl>
                                        <p:attrNameLst>
                                          <p:attrName>ppt_x</p:attrName>
                                        </p:attrNameLst>
                                      </p:cBhvr>
                                      <p:tavLst>
                                        <p:tav tm="0">
                                          <p:val>
                                            <p:strVal val="0-#ppt_w/2"/>
                                          </p:val>
                                        </p:tav>
                                        <p:tav tm="100000">
                                          <p:val>
                                            <p:strVal val="#ppt_x"/>
                                          </p:val>
                                        </p:tav>
                                      </p:tavLst>
                                    </p:anim>
                                    <p:anim calcmode="lin" valueType="num">
                                      <p:cBhvr additive="base">
                                        <p:cTn id="13" dur="500" fill="hold"/>
                                        <p:tgtEl>
                                          <p:spTgt spid="63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p:bldP spid="635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FC0BDB-AC54-4C64-BB69-57BB25F4297A}" type="slidenum">
              <a:rPr lang="en-US"/>
              <a:pPr/>
              <a:t>‹#›</a:t>
            </a:fld>
            <a:endParaRPr lang="en-US"/>
          </a:p>
        </p:txBody>
      </p:sp>
    </p:spTree>
  </p:cSld>
  <p:clrMapOvr>
    <a:masterClrMapping/>
  </p:clrMapOvr>
  <p:transition spd="med"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B4784F-31E8-48AA-8C54-5DAB99F83E72}" type="slidenum">
              <a:rPr lang="en-US"/>
              <a:pPr/>
              <a:t>‹#›</a:t>
            </a:fld>
            <a:endParaRPr lang="en-US"/>
          </a:p>
        </p:txBody>
      </p:sp>
    </p:spTree>
  </p:cSld>
  <p:clrMapOvr>
    <a:masterClrMapping/>
  </p:clrMapOvr>
  <p:transition spd="med" advTm="3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523B88-2F39-4F44-BDCD-42B28E0D6B47}" type="slidenum">
              <a:rPr lang="en-US"/>
              <a:pPr/>
              <a:t>‹#›</a:t>
            </a:fld>
            <a:endParaRPr lang="en-US"/>
          </a:p>
        </p:txBody>
      </p:sp>
    </p:spTree>
  </p:cSld>
  <p:clrMapOvr>
    <a:masterClrMapping/>
  </p:clrMapOvr>
  <p:transition spd="med" advTm="3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DD0541-87A2-46A4-B639-D726D94E6BD0}" type="slidenum">
              <a:rPr lang="en-US"/>
              <a:pPr/>
              <a:t>‹#›</a:t>
            </a:fld>
            <a:endParaRPr lang="en-US"/>
          </a:p>
        </p:txBody>
      </p:sp>
    </p:spTree>
  </p:cSld>
  <p:clrMapOvr>
    <a:masterClrMapping/>
  </p:clrMapOvr>
  <p:transition spd="med"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4874A3-5687-4940-B6C0-020C0FF8CAD2}" type="slidenum">
              <a:rPr lang="en-US"/>
              <a:pPr/>
              <a:t>‹#›</a:t>
            </a:fld>
            <a:endParaRPr lang="en-US"/>
          </a:p>
        </p:txBody>
      </p:sp>
    </p:spTree>
  </p:cSld>
  <p:clrMapOvr>
    <a:masterClrMapping/>
  </p:clrMapOvr>
  <p:transition spd="med"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C90B33-353C-47F8-BEBF-DB22B27840D8}" type="slidenum">
              <a:rPr lang="en-US"/>
              <a:pPr/>
              <a:t>‹#›</a:t>
            </a:fld>
            <a:endParaRPr lang="en-US"/>
          </a:p>
        </p:txBody>
      </p:sp>
    </p:spTree>
  </p:cSld>
  <p:clrMapOvr>
    <a:masterClrMapping/>
  </p:clrMapOvr>
  <p:transition spd="med"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271AE3-6BDF-422F-9F0C-6B72866C24EA}" type="slidenum">
              <a:rPr lang="en-US"/>
              <a:pPr/>
              <a:t>‹#›</a:t>
            </a:fld>
            <a:endParaRPr lang="en-US"/>
          </a:p>
        </p:txBody>
      </p:sp>
    </p:spTree>
  </p:cSld>
  <p:clrMapOvr>
    <a:masterClrMapping/>
  </p:clrMapOvr>
  <p:transition spd="med"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84F9F4-B743-494C-9FC9-23DA7B4147D5}" type="slidenum">
              <a:rPr lang="en-US"/>
              <a:pPr/>
              <a:t>‹#›</a:t>
            </a:fld>
            <a:endParaRPr lang="en-US"/>
          </a:p>
        </p:txBody>
      </p:sp>
    </p:spTree>
  </p:cSld>
  <p:clrMapOvr>
    <a:masterClrMapping/>
  </p:clrMapOvr>
  <p:transition spd="med"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7C3D81-1545-4A17-B521-D72EC5CE1399}" type="slidenum">
              <a:rPr lang="en-US"/>
              <a:pPr/>
              <a:t>‹#›</a:t>
            </a:fld>
            <a:endParaRPr lang="en-US"/>
          </a:p>
        </p:txBody>
      </p:sp>
    </p:spTree>
  </p:cSld>
  <p:clrMapOvr>
    <a:masterClrMapping/>
  </p:clrMapOvr>
  <p:transition spd="med"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E3C66-F492-43A8-995E-923AD7FAE7A7}" type="slidenum">
              <a:rPr lang="en-US"/>
              <a:pPr/>
              <a:t>‹#›</a:t>
            </a:fld>
            <a:endParaRPr lang="en-US"/>
          </a:p>
        </p:txBody>
      </p:sp>
    </p:spTree>
  </p:cSld>
  <p:clrMapOvr>
    <a:masterClrMapping/>
  </p:clrMapOvr>
  <p:transition spd="med"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endParaRPr lang="en-US"/>
          </a:p>
        </p:txBody>
      </p:sp>
      <p:sp>
        <p:nvSpPr>
          <p:cNvPr id="62469"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endParaRPr lang="en-US"/>
          </a:p>
        </p:txBody>
      </p:sp>
      <p:sp>
        <p:nvSpPr>
          <p:cNvPr id="62470"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defRPr>
            </a:lvl1pPr>
          </a:lstStyle>
          <a:p>
            <a:fld id="{A5C87296-37CE-4AAD-8C72-33A691DE93A1}" type="slidenum">
              <a:rPr lang="en-US"/>
              <a:pPr/>
              <a:t>‹#›</a:t>
            </a:fld>
            <a:endParaRPr lang="en-US"/>
          </a:p>
        </p:txBody>
      </p:sp>
      <p:grpSp>
        <p:nvGrpSpPr>
          <p:cNvPr id="62471" name="Group 7"/>
          <p:cNvGrpSpPr>
            <a:grpSpLocks/>
          </p:cNvGrpSpPr>
          <p:nvPr/>
        </p:nvGrpSpPr>
        <p:grpSpPr bwMode="auto">
          <a:xfrm>
            <a:off x="152400" y="314325"/>
            <a:ext cx="847725" cy="6543675"/>
            <a:chOff x="96" y="198"/>
            <a:chExt cx="534" cy="4122"/>
          </a:xfrm>
        </p:grpSpPr>
        <p:sp>
          <p:nvSpPr>
            <p:cNvPr id="62472"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3"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4"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5"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6"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7"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8"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2479"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2480"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2481"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2" name="Rectangle 18"/>
          <p:cNvSpPr>
            <a:spLocks noChangeArrowheads="1"/>
          </p:cNvSpPr>
          <p:nvPr/>
        </p:nvSpPr>
        <p:spPr bwMode="auto">
          <a:xfrm>
            <a:off x="463550" y="1912938"/>
            <a:ext cx="190500" cy="4678362"/>
          </a:xfrm>
          <a:prstGeom prst="rect">
            <a:avLst/>
          </a:prstGeom>
          <a:noFill/>
          <a:ln w="9525">
            <a:noFill/>
            <a:miter lim="800000"/>
            <a:headEnd/>
            <a:tailEnd/>
          </a:ln>
        </p:spPr>
        <p:txBody>
          <a:bodyPr wrap="none" anchor="ctr"/>
          <a:lstStyle/>
          <a:p>
            <a:endParaRPr lang="en-US"/>
          </a:p>
        </p:txBody>
      </p:sp>
      <p:sp>
        <p:nvSpPr>
          <p:cNvPr id="62483"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4" name="Rectangle 20"/>
          <p:cNvSpPr>
            <a:spLocks noChangeArrowheads="1"/>
          </p:cNvSpPr>
          <p:nvPr/>
        </p:nvSpPr>
        <p:spPr bwMode="auto">
          <a:xfrm>
            <a:off x="457200" y="1739900"/>
            <a:ext cx="8751888" cy="190500"/>
          </a:xfrm>
          <a:prstGeom prst="rect">
            <a:avLst/>
          </a:prstGeom>
          <a:noFill/>
          <a:ln w="9525">
            <a:noFill/>
            <a:miter lim="800000"/>
            <a:headEnd/>
            <a:tailEnd/>
          </a:ln>
        </p:spPr>
        <p:txBody>
          <a:bodyPr wrap="none" anchor="ctr"/>
          <a:lstStyle/>
          <a:p>
            <a:endParaRPr lang="en-US"/>
          </a:p>
        </p:txBody>
      </p:sp>
      <p:grpSp>
        <p:nvGrpSpPr>
          <p:cNvPr id="62485" name="Group 21"/>
          <p:cNvGrpSpPr>
            <a:grpSpLocks/>
          </p:cNvGrpSpPr>
          <p:nvPr/>
        </p:nvGrpSpPr>
        <p:grpSpPr bwMode="auto">
          <a:xfrm>
            <a:off x="150813" y="0"/>
            <a:ext cx="849312" cy="6858000"/>
            <a:chOff x="95" y="0"/>
            <a:chExt cx="535" cy="4320"/>
          </a:xfrm>
        </p:grpSpPr>
        <p:sp>
          <p:nvSpPr>
            <p:cNvPr id="62486"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7"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8"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9"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0"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1"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2" name="Freeform 2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2493" name="Freeform 2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81"/>
                                        </p:tgtEl>
                                        <p:attrNameLst>
                                          <p:attrName>style.visibility</p:attrName>
                                        </p:attrNameLst>
                                      </p:cBhvr>
                                      <p:to>
                                        <p:strVal val="visible"/>
                                      </p:to>
                                    </p:set>
                                    <p:anim calcmode="lin" valueType="num">
                                      <p:cBhvr additive="base">
                                        <p:cTn id="7" dur="500" fill="hold"/>
                                        <p:tgtEl>
                                          <p:spTgt spid="62481"/>
                                        </p:tgtEl>
                                        <p:attrNameLst>
                                          <p:attrName>ppt_x</p:attrName>
                                        </p:attrNameLst>
                                      </p:cBhvr>
                                      <p:tavLst>
                                        <p:tav tm="0">
                                          <p:val>
                                            <p:strVal val="#ppt_x"/>
                                          </p:val>
                                        </p:tav>
                                        <p:tav tm="100000">
                                          <p:val>
                                            <p:strVal val="#ppt_x"/>
                                          </p:val>
                                        </p:tav>
                                      </p:tavLst>
                                    </p:anim>
                                    <p:anim calcmode="lin" valueType="num">
                                      <p:cBhvr additive="base">
                                        <p:cTn id="8" dur="500" fill="hold"/>
                                        <p:tgtEl>
                                          <p:spTgt spid="6248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248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83"/>
                                        </p:tgtEl>
                                        <p:attrNameLst>
                                          <p:attrName>style.visibility</p:attrName>
                                        </p:attrNameLst>
                                      </p:cBhvr>
                                      <p:to>
                                        <p:strVal val="visible"/>
                                      </p:to>
                                    </p:set>
                                    <p:anim calcmode="lin" valueType="num">
                                      <p:cBhvr additive="base">
                                        <p:cTn id="12" dur="500" fill="hold"/>
                                        <p:tgtEl>
                                          <p:spTgt spid="62483"/>
                                        </p:tgtEl>
                                        <p:attrNameLst>
                                          <p:attrName>ppt_x</p:attrName>
                                        </p:attrNameLst>
                                      </p:cBhvr>
                                      <p:tavLst>
                                        <p:tav tm="0">
                                          <p:val>
                                            <p:strVal val="0-#ppt_w/2"/>
                                          </p:val>
                                        </p:tav>
                                        <p:tav tm="100000">
                                          <p:val>
                                            <p:strVal val="#ppt_x"/>
                                          </p:val>
                                        </p:tav>
                                      </p:tavLst>
                                    </p:anim>
                                    <p:anim calcmode="lin" valueType="num">
                                      <p:cBhvr additive="base">
                                        <p:cTn id="13" dur="500" fill="hold"/>
                                        <p:tgtEl>
                                          <p:spTgt spid="62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3"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ac@pstcorp.com" TargetMode="Externa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143000" y="3733800"/>
            <a:ext cx="8001000" cy="2492990"/>
          </a:xfrm>
          <a:prstGeom prst="rect">
            <a:avLst/>
          </a:prstGeom>
          <a:noFill/>
          <a:ln w="9525">
            <a:noFill/>
            <a:miter lim="800000"/>
            <a:headEnd/>
            <a:tailEnd/>
          </a:ln>
          <a:effectLst/>
        </p:spPr>
        <p:txBody>
          <a:bodyPr>
            <a:spAutoFit/>
          </a:bodyPr>
          <a:lstStyle/>
          <a:p>
            <a:pPr>
              <a:spcBef>
                <a:spcPct val="50000"/>
              </a:spcBef>
            </a:pPr>
            <a:r>
              <a:rPr lang="en-US" dirty="0"/>
              <a:t>The Complete system for managing and organizing data as well as producing documents for a Chamber of </a:t>
            </a:r>
            <a:r>
              <a:rPr lang="en-US" dirty="0" smtClean="0"/>
              <a:t>Commerce.</a:t>
            </a:r>
            <a:endParaRPr lang="en-US" dirty="0"/>
          </a:p>
          <a:p>
            <a:pPr>
              <a:spcBef>
                <a:spcPct val="50000"/>
              </a:spcBef>
            </a:pPr>
            <a:r>
              <a:rPr lang="en-US" dirty="0" smtClean="0"/>
              <a:t>e-Chamber is FREE, BAAC has started a new program where we will earn our revenue from the chambers online directory by selling a logo/picture for your members to post with their listing.</a:t>
            </a:r>
            <a:endParaRPr lang="en-US" dirty="0"/>
          </a:p>
        </p:txBody>
      </p:sp>
      <p:sp>
        <p:nvSpPr>
          <p:cNvPr id="58373" name="WordArt 5"/>
          <p:cNvSpPr>
            <a:spLocks noChangeArrowheads="1" noChangeShapeType="1"/>
          </p:cNvSpPr>
          <p:nvPr/>
        </p:nvSpPr>
        <p:spPr bwMode="auto">
          <a:xfrm>
            <a:off x="1524000" y="5334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FROM........</a:t>
            </a:r>
          </a:p>
        </p:txBody>
      </p:sp>
      <p:sp>
        <p:nvSpPr>
          <p:cNvPr id="58376" name="Text Box 8"/>
          <p:cNvSpPr txBox="1">
            <a:spLocks noChangeArrowheads="1"/>
          </p:cNvSpPr>
          <p:nvPr/>
        </p:nvSpPr>
        <p:spPr bwMode="auto">
          <a:xfrm>
            <a:off x="1219200" y="2057400"/>
            <a:ext cx="7620000" cy="1600438"/>
          </a:xfrm>
          <a:prstGeom prst="rect">
            <a:avLst/>
          </a:prstGeom>
          <a:solidFill>
            <a:schemeClr val="tx1"/>
          </a:solidFill>
          <a:ln w="12700">
            <a:noFill/>
            <a:miter lim="800000"/>
            <a:headEnd/>
            <a:tailEnd/>
          </a:ln>
          <a:effectLst>
            <a:outerShdw dist="107763" dir="13500000" algn="ctr" rotWithShape="0">
              <a:srgbClr val="808080"/>
            </a:outerShdw>
          </a:effectLst>
        </p:spPr>
        <p:txBody>
          <a:bodyPr wrap="square">
            <a:spAutoFit/>
          </a:bodyPr>
          <a:lstStyle/>
          <a:p>
            <a:pPr>
              <a:spcBef>
                <a:spcPct val="50000"/>
              </a:spcBef>
            </a:pPr>
            <a:r>
              <a:rPr lang="en-US" sz="2000" b="1" dirty="0" smtClean="0">
                <a:solidFill>
                  <a:schemeClr val="bg2"/>
                </a:solidFill>
              </a:rPr>
              <a:t>BAAC, </a:t>
            </a:r>
            <a:r>
              <a:rPr lang="en-US" sz="2000" b="1" dirty="0">
                <a:solidFill>
                  <a:schemeClr val="bg2"/>
                </a:solidFill>
              </a:rPr>
              <a:t>Inc.</a:t>
            </a:r>
            <a:r>
              <a:rPr lang="en-US" sz="1600" dirty="0">
                <a:solidFill>
                  <a:schemeClr val="bg2"/>
                </a:solidFill>
              </a:rPr>
              <a:t>         		</a:t>
            </a:r>
          </a:p>
          <a:p>
            <a:pPr>
              <a:spcBef>
                <a:spcPct val="50000"/>
              </a:spcBef>
            </a:pPr>
            <a:r>
              <a:rPr lang="en-US" sz="1600" dirty="0" smtClean="0">
                <a:solidFill>
                  <a:schemeClr val="bg2"/>
                </a:solidFill>
              </a:rPr>
              <a:t>28944 Hubbard St, Lot 7</a:t>
            </a:r>
            <a:r>
              <a:rPr lang="en-US" sz="1600" dirty="0">
                <a:solidFill>
                  <a:schemeClr val="bg2"/>
                </a:solidFill>
              </a:rPr>
              <a:t>			</a:t>
            </a:r>
          </a:p>
          <a:p>
            <a:pPr>
              <a:spcBef>
                <a:spcPct val="50000"/>
              </a:spcBef>
            </a:pPr>
            <a:r>
              <a:rPr lang="en-US" sz="1600" dirty="0" smtClean="0">
                <a:solidFill>
                  <a:schemeClr val="bg2"/>
                </a:solidFill>
              </a:rPr>
              <a:t>Leesburg, </a:t>
            </a:r>
            <a:r>
              <a:rPr lang="en-US" sz="1600" dirty="0">
                <a:solidFill>
                  <a:schemeClr val="bg2"/>
                </a:solidFill>
              </a:rPr>
              <a:t>Florida </a:t>
            </a:r>
            <a:r>
              <a:rPr lang="en-US" sz="1600" dirty="0" smtClean="0">
                <a:solidFill>
                  <a:schemeClr val="bg2"/>
                </a:solidFill>
              </a:rPr>
              <a:t>34748         </a:t>
            </a:r>
            <a:r>
              <a:rPr lang="en-US" sz="2000" dirty="0" smtClean="0">
                <a:solidFill>
                  <a:schemeClr val="bg2"/>
                </a:solidFill>
              </a:rPr>
              <a:t>www.baac-database.com/e-chamber-database</a:t>
            </a:r>
            <a:endParaRPr lang="en-US" sz="2000" dirty="0">
              <a:solidFill>
                <a:schemeClr val="bg2"/>
              </a:solidFill>
            </a:endParaRPr>
          </a:p>
          <a:p>
            <a:pPr>
              <a:spcBef>
                <a:spcPct val="50000"/>
              </a:spcBef>
            </a:pPr>
            <a:r>
              <a:rPr lang="en-US" sz="1600" dirty="0">
                <a:solidFill>
                  <a:schemeClr val="bg2"/>
                </a:solidFill>
              </a:rPr>
              <a:t>Email: </a:t>
            </a:r>
            <a:r>
              <a:rPr lang="en-US" sz="1600" dirty="0" smtClean="0">
                <a:solidFill>
                  <a:schemeClr val="bg2"/>
                </a:solidFill>
                <a:hlinkClick r:id="rId3"/>
              </a:rPr>
              <a:t>baac</a:t>
            </a:r>
            <a:r>
              <a:rPr lang="en-US" sz="1600" dirty="0" smtClean="0">
                <a:solidFill>
                  <a:schemeClr val="bg2"/>
                </a:solidFill>
                <a:hlinkClick r:id="rId3"/>
              </a:rPr>
              <a:t>@pstcorp.com</a:t>
            </a:r>
            <a:r>
              <a:rPr lang="en-US" sz="1600" dirty="0" smtClean="0">
                <a:solidFill>
                  <a:schemeClr val="bg2"/>
                </a:solidFill>
              </a:rPr>
              <a:t>                              </a:t>
            </a:r>
            <a:r>
              <a:rPr lang="en-US" sz="1600" dirty="0" smtClean="0">
                <a:solidFill>
                  <a:schemeClr val="bg2"/>
                </a:solidFill>
              </a:rPr>
              <a:t>Phone:	352-258-2594</a:t>
            </a:r>
            <a:endParaRPr lang="en-US" sz="1600" dirty="0">
              <a:solidFill>
                <a:schemeClr val="bg2"/>
              </a:solidFill>
            </a:endParaRPr>
          </a:p>
        </p:txBody>
      </p:sp>
      <p:pic>
        <p:nvPicPr>
          <p:cNvPr id="6" name="~PP1217.WAV">
            <a:hlinkClick r:id="" action="ppaction://media"/>
          </p:cNvPr>
          <p:cNvPicPr>
            <a:picLocks noRot="1" noChangeAspect="1"/>
          </p:cNvPicPr>
          <p:nvPr>
            <a:wavAudioFile r:embed="rId1" name="~PP1217.WAV"/>
          </p:nvPr>
        </p:nvPicPr>
        <p:blipFill>
          <a:blip r:embed="rId4" cstate="print"/>
          <a:stretch>
            <a:fillRect/>
          </a:stretch>
        </p:blipFill>
        <p:spPr>
          <a:xfrm>
            <a:off x="8737600" y="6451600"/>
            <a:ext cx="304800" cy="304800"/>
          </a:xfrm>
          <a:prstGeom prst="rect">
            <a:avLst/>
          </a:prstGeom>
        </p:spPr>
      </p:pic>
    </p:spTree>
  </p:cSld>
  <p:clrMapOvr>
    <a:masterClrMapping/>
  </p:clrMapOvr>
  <p:transition spd="med" advTm="27531">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1379" name="Text Box 3"/>
          <p:cNvSpPr txBox="1">
            <a:spLocks noChangeArrowheads="1"/>
          </p:cNvSpPr>
          <p:nvPr/>
        </p:nvSpPr>
        <p:spPr bwMode="auto">
          <a:xfrm>
            <a:off x="1295400" y="2146300"/>
            <a:ext cx="7467600" cy="4116388"/>
          </a:xfrm>
          <a:prstGeom prst="rect">
            <a:avLst/>
          </a:prstGeom>
          <a:noFill/>
          <a:ln w="9525">
            <a:noFill/>
            <a:miter lim="800000"/>
            <a:headEnd/>
            <a:tailEnd/>
          </a:ln>
          <a:effectLst/>
        </p:spPr>
        <p:txBody>
          <a:bodyPr>
            <a:spAutoFit/>
          </a:bodyPr>
          <a:lstStyle/>
          <a:p>
            <a:pPr>
              <a:spcBef>
                <a:spcPct val="50000"/>
              </a:spcBef>
              <a:buFontTx/>
              <a:buChar char="•"/>
            </a:pPr>
            <a:r>
              <a:rPr lang="en-US" sz="2200" dirty="0"/>
              <a:t>Finance-The most detailed of the options with:</a:t>
            </a:r>
          </a:p>
          <a:p>
            <a:pPr lvl="1">
              <a:spcBef>
                <a:spcPct val="50000"/>
              </a:spcBef>
            </a:pPr>
            <a:r>
              <a:rPr lang="en-US" sz="2200" dirty="0"/>
              <a:t>Up to 10 different registers (General Ledger) each with its’ own  Reconcile Function</a:t>
            </a:r>
          </a:p>
          <a:p>
            <a:pPr lvl="1">
              <a:spcBef>
                <a:spcPct val="50000"/>
              </a:spcBef>
            </a:pPr>
            <a:r>
              <a:rPr lang="en-US" sz="2200" dirty="0"/>
              <a:t>Create Budgets</a:t>
            </a:r>
          </a:p>
          <a:p>
            <a:pPr lvl="1">
              <a:spcBef>
                <a:spcPct val="50000"/>
              </a:spcBef>
            </a:pPr>
            <a:r>
              <a:rPr lang="en-US" sz="2200" dirty="0"/>
              <a:t>Make Deposits</a:t>
            </a:r>
          </a:p>
          <a:p>
            <a:pPr lvl="1">
              <a:spcBef>
                <a:spcPct val="50000"/>
              </a:spcBef>
            </a:pPr>
            <a:r>
              <a:rPr lang="en-US" sz="2200" dirty="0"/>
              <a:t>Process Credit/Returns for Invoicing (Separate from Merchandise Sales)</a:t>
            </a:r>
          </a:p>
          <a:p>
            <a:pPr lvl="1">
              <a:spcBef>
                <a:spcPct val="50000"/>
              </a:spcBef>
            </a:pPr>
            <a:r>
              <a:rPr lang="en-US" sz="2200" dirty="0"/>
              <a:t>Create Invoices / View Open Invoices / Print Invoices</a:t>
            </a:r>
          </a:p>
          <a:p>
            <a:pPr lvl="1">
              <a:spcBef>
                <a:spcPct val="50000"/>
              </a:spcBef>
            </a:pPr>
            <a:r>
              <a:rPr lang="en-US" sz="2200" dirty="0"/>
              <a:t>Automatically create dues Invoicing on YOUR schedule</a:t>
            </a:r>
          </a:p>
        </p:txBody>
      </p:sp>
    </p:spTree>
  </p:cSld>
  <p:clrMapOvr>
    <a:masterClrMapping/>
  </p:clrMapOvr>
  <p:transition spd="med"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2403" name="Text Box 3"/>
          <p:cNvSpPr txBox="1">
            <a:spLocks noChangeArrowheads="1"/>
          </p:cNvSpPr>
          <p:nvPr/>
        </p:nvSpPr>
        <p:spPr bwMode="auto">
          <a:xfrm>
            <a:off x="1295400" y="1901825"/>
            <a:ext cx="7467600" cy="2462213"/>
          </a:xfrm>
          <a:prstGeom prst="rect">
            <a:avLst/>
          </a:prstGeom>
          <a:noFill/>
          <a:ln w="9525">
            <a:noFill/>
            <a:miter lim="800000"/>
            <a:headEnd/>
            <a:tailEnd/>
          </a:ln>
          <a:effectLst/>
        </p:spPr>
        <p:txBody>
          <a:bodyPr>
            <a:spAutoFit/>
          </a:bodyPr>
          <a:lstStyle/>
          <a:p>
            <a:pPr>
              <a:spcBef>
                <a:spcPct val="50000"/>
              </a:spcBef>
              <a:buFontTx/>
              <a:buChar char="•"/>
            </a:pPr>
            <a:r>
              <a:rPr lang="en-US" sz="2200" dirty="0"/>
              <a:t>Finance Commands (Cont)</a:t>
            </a:r>
          </a:p>
          <a:p>
            <a:pPr lvl="1">
              <a:spcBef>
                <a:spcPct val="50000"/>
              </a:spcBef>
            </a:pPr>
            <a:r>
              <a:rPr lang="en-US" sz="2200" dirty="0"/>
              <a:t>Enter / Pay Bills</a:t>
            </a:r>
          </a:p>
          <a:p>
            <a:pPr lvl="1">
              <a:spcBef>
                <a:spcPct val="50000"/>
              </a:spcBef>
            </a:pPr>
            <a:r>
              <a:rPr lang="en-US" sz="2200" dirty="0"/>
              <a:t>Print Checks</a:t>
            </a:r>
          </a:p>
          <a:p>
            <a:pPr lvl="1">
              <a:spcBef>
                <a:spcPct val="50000"/>
              </a:spcBef>
            </a:pPr>
            <a:r>
              <a:rPr lang="en-US" sz="2200" dirty="0" smtClean="0"/>
              <a:t>Track </a:t>
            </a:r>
            <a:r>
              <a:rPr lang="en-US" sz="2200" dirty="0"/>
              <a:t>and Pay </a:t>
            </a:r>
            <a:r>
              <a:rPr lang="en-US" sz="2200" dirty="0" smtClean="0"/>
              <a:t>Sales </a:t>
            </a:r>
            <a:r>
              <a:rPr lang="en-US" sz="2200" dirty="0"/>
              <a:t>Tax Liabilities</a:t>
            </a:r>
          </a:p>
          <a:p>
            <a:pPr>
              <a:spcBef>
                <a:spcPct val="50000"/>
              </a:spcBef>
            </a:pPr>
            <a:endParaRPr lang="en-US" sz="2200" dirty="0"/>
          </a:p>
        </p:txBody>
      </p:sp>
    </p:spTree>
  </p:cSld>
  <p:clrMapOvr>
    <a:masterClrMapping/>
  </p:clrMapOvr>
  <p:transition spd="med"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1"/>
            <a:ext cx="8007350" cy="769441"/>
          </a:xfrm>
          <a:prstGeom prst="rect">
            <a:avLst/>
          </a:prstGeom>
          <a:noFill/>
          <a:ln w="9525">
            <a:noFill/>
            <a:miter lim="800000"/>
            <a:headEnd/>
            <a:tailEnd/>
          </a:ln>
          <a:effectLst/>
        </p:spPr>
        <p:txBody>
          <a:bodyPr wrap="square">
            <a:spAutoFit/>
          </a:bodyPr>
          <a:lstStyle/>
          <a:p>
            <a:pPr>
              <a:spcBef>
                <a:spcPct val="50000"/>
              </a:spcBef>
            </a:pPr>
            <a:r>
              <a:rPr lang="en-US" sz="2200" dirty="0" smtClean="0"/>
              <a:t>ADMINISTRATION/SUPPORT MENU: Manages Many of the field selections throughout the program such as Member Categories.</a:t>
            </a:r>
          </a:p>
        </p:txBody>
      </p:sp>
      <p:pic>
        <p:nvPicPr>
          <p:cNvPr id="4" name="Picture 3" descr="ECadminMenu.JPG"/>
          <p:cNvPicPr>
            <a:picLocks noChangeAspect="1"/>
          </p:cNvPicPr>
          <p:nvPr/>
        </p:nvPicPr>
        <p:blipFill>
          <a:blip r:embed="rId2" cstate="print"/>
          <a:stretch>
            <a:fillRect/>
          </a:stretch>
        </p:blipFill>
        <p:spPr>
          <a:xfrm>
            <a:off x="1427025" y="2008930"/>
            <a:ext cx="7086600" cy="4699270"/>
          </a:xfrm>
          <a:prstGeom prst="rect">
            <a:avLst/>
          </a:prstGeom>
        </p:spPr>
      </p:pic>
    </p:spTree>
  </p:cSld>
  <p:clrMapOvr>
    <a:masterClrMapping/>
  </p:clrMapOvr>
  <p:transition spd="med"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e-Chamber comes with a setup checklist to help the user get the most critical data loaded into the program.  To access the setup checklist, from the main menu, clicking the organization info tab loads the form shown below</a:t>
            </a:r>
          </a:p>
        </p:txBody>
      </p:sp>
      <p:sp>
        <p:nvSpPr>
          <p:cNvPr id="138246" name="Text Box 6"/>
          <p:cNvSpPr txBox="1">
            <a:spLocks noChangeArrowheads="1"/>
          </p:cNvSpPr>
          <p:nvPr/>
        </p:nvSpPr>
        <p:spPr bwMode="auto">
          <a:xfrm>
            <a:off x="5638800" y="2514600"/>
            <a:ext cx="3200400" cy="3444875"/>
          </a:xfrm>
          <a:prstGeom prst="rect">
            <a:avLst/>
          </a:prstGeom>
          <a:noFill/>
          <a:ln w="9525">
            <a:noFill/>
            <a:miter lim="800000"/>
            <a:headEnd/>
            <a:tailEnd/>
          </a:ln>
          <a:effectLst/>
        </p:spPr>
        <p:txBody>
          <a:bodyPr>
            <a:spAutoFit/>
          </a:bodyPr>
          <a:lstStyle/>
          <a:p>
            <a:pPr>
              <a:spcBef>
                <a:spcPct val="50000"/>
              </a:spcBef>
            </a:pPr>
            <a:r>
              <a:rPr lang="en-US" sz="2000" dirty="0"/>
              <a:t>Information entered here is what appears on billing statements.  Note you can print a sheet of Avery 5160 mailing labels, select your fiscal year, disable deposits (For those who only want to track paid/unpaid invoices and not use the Ledgers).  Last, the setup checklist is in the upper right.</a:t>
            </a:r>
          </a:p>
        </p:txBody>
      </p:sp>
      <p:pic>
        <p:nvPicPr>
          <p:cNvPr id="5" name="Picture 4" descr="ECorgInfo.JPG"/>
          <p:cNvPicPr>
            <a:picLocks noChangeAspect="1"/>
          </p:cNvPicPr>
          <p:nvPr/>
        </p:nvPicPr>
        <p:blipFill>
          <a:blip r:embed="rId2" cstate="print"/>
          <a:stretch>
            <a:fillRect/>
          </a:stretch>
        </p:blipFill>
        <p:spPr>
          <a:xfrm>
            <a:off x="1101435" y="2514600"/>
            <a:ext cx="4557713" cy="3530439"/>
          </a:xfrm>
          <a:prstGeom prst="rect">
            <a:avLst/>
          </a:prstGeom>
        </p:spPr>
      </p:pic>
    </p:spTree>
  </p:cSld>
  <p:clrMapOvr>
    <a:masterClrMapping/>
  </p:clrMapOvr>
  <p:transition spd="med"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There are 12 items to choose from including setting up your financial accounts, Chart of Accounts, Member Dues, Member critical info just to name a few.  We will now continue to show functions within the program</a:t>
            </a:r>
          </a:p>
        </p:txBody>
      </p:sp>
      <p:pic>
        <p:nvPicPr>
          <p:cNvPr id="4" name="Picture 3" descr="ECsetupCheck.JPG"/>
          <p:cNvPicPr>
            <a:picLocks noChangeAspect="1"/>
          </p:cNvPicPr>
          <p:nvPr/>
        </p:nvPicPr>
        <p:blipFill>
          <a:blip r:embed="rId2" cstate="print"/>
          <a:stretch>
            <a:fillRect/>
          </a:stretch>
        </p:blipFill>
        <p:spPr>
          <a:xfrm>
            <a:off x="1676400" y="2015840"/>
            <a:ext cx="6591157" cy="4724400"/>
          </a:xfrm>
          <a:prstGeom prst="rect">
            <a:avLst/>
          </a:prstGeom>
        </p:spPr>
      </p:pic>
    </p:spTree>
  </p:cSld>
  <p:clrMapOvr>
    <a:masterClrMapping/>
  </p:clrMapOvr>
  <p:transition spd="med"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1136650" y="2603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Search </a:t>
            </a:r>
            <a:r>
              <a:rPr lang="en-US" sz="2000" dirty="0" smtClean="0"/>
              <a:t>Command on the Main Menu:  </a:t>
            </a:r>
            <a:r>
              <a:rPr lang="en-US" sz="2000" dirty="0"/>
              <a:t>Allows the user to search for members or non members by Category AND/OR Keywords or just perform a General search, the Dialog box that opens when search is selected is shown below:</a:t>
            </a:r>
          </a:p>
        </p:txBody>
      </p:sp>
      <p:sp>
        <p:nvSpPr>
          <p:cNvPr id="65543" name="Text Box 7"/>
          <p:cNvSpPr txBox="1">
            <a:spLocks noChangeArrowheads="1"/>
          </p:cNvSpPr>
          <p:nvPr/>
        </p:nvSpPr>
        <p:spPr bwMode="auto">
          <a:xfrm>
            <a:off x="1676400" y="4724400"/>
            <a:ext cx="6172200" cy="1187450"/>
          </a:xfrm>
          <a:prstGeom prst="rect">
            <a:avLst/>
          </a:prstGeom>
          <a:noFill/>
          <a:ln w="9525">
            <a:noFill/>
            <a:miter lim="800000"/>
            <a:headEnd/>
            <a:tailEnd/>
          </a:ln>
          <a:effectLst/>
        </p:spPr>
        <p:txBody>
          <a:bodyPr>
            <a:spAutoFit/>
          </a:bodyPr>
          <a:lstStyle/>
          <a:p>
            <a:pPr>
              <a:spcBef>
                <a:spcPct val="50000"/>
              </a:spcBef>
            </a:pPr>
            <a:r>
              <a:rPr lang="en-US" dirty="0"/>
              <a:t>Note: the General Search will search Name, address, city, state, zip, phone, email fields and show any matches with the user input.</a:t>
            </a:r>
          </a:p>
        </p:txBody>
      </p:sp>
      <p:pic>
        <p:nvPicPr>
          <p:cNvPr id="5" name="Picture 4" descr="ECsearchDialog.JPG"/>
          <p:cNvPicPr>
            <a:picLocks noChangeAspect="1"/>
          </p:cNvPicPr>
          <p:nvPr/>
        </p:nvPicPr>
        <p:blipFill>
          <a:blip r:embed="rId2" cstate="print"/>
          <a:stretch>
            <a:fillRect/>
          </a:stretch>
        </p:blipFill>
        <p:spPr>
          <a:xfrm>
            <a:off x="2238375" y="2495550"/>
            <a:ext cx="4667250" cy="1866900"/>
          </a:xfrm>
          <a:prstGeom prst="rect">
            <a:avLst/>
          </a:prstGeom>
        </p:spPr>
      </p:pic>
    </p:spTree>
  </p:cSld>
  <p:clrMapOvr>
    <a:masterClrMapping/>
  </p:clrMapOvr>
  <p:transition spd="med" advTm="30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1027"/>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a:t>Below shows the results of a search For </a:t>
            </a:r>
            <a:r>
              <a:rPr lang="en-US" dirty="0" smtClean="0"/>
              <a:t>Accounting Services (Category</a:t>
            </a:r>
            <a:r>
              <a:rPr lang="en-US" dirty="0"/>
              <a:t>).  Note the record counter shows </a:t>
            </a:r>
            <a:r>
              <a:rPr lang="en-US" dirty="0" smtClean="0"/>
              <a:t>5 matches </a:t>
            </a:r>
            <a:r>
              <a:rPr lang="en-US" dirty="0"/>
              <a:t>found.  You could have added a keyword of  </a:t>
            </a:r>
            <a:r>
              <a:rPr lang="en-US" dirty="0" smtClean="0"/>
              <a:t>“Taxes” </a:t>
            </a:r>
            <a:r>
              <a:rPr lang="en-US" dirty="0"/>
              <a:t>and this would further reduce the matching records.</a:t>
            </a:r>
          </a:p>
        </p:txBody>
      </p:sp>
      <p:pic>
        <p:nvPicPr>
          <p:cNvPr id="6" name="Picture 5" descr="ECMainMenuSearch.JPG"/>
          <p:cNvPicPr>
            <a:picLocks noChangeAspect="1"/>
          </p:cNvPicPr>
          <p:nvPr/>
        </p:nvPicPr>
        <p:blipFill>
          <a:blip r:embed="rId2" cstate="print"/>
          <a:stretch>
            <a:fillRect/>
          </a:stretch>
        </p:blipFill>
        <p:spPr>
          <a:xfrm>
            <a:off x="1468585" y="2029690"/>
            <a:ext cx="7020232" cy="4800600"/>
          </a:xfrm>
          <a:prstGeom prst="rect">
            <a:avLst/>
          </a:prstGeom>
        </p:spPr>
      </p:pic>
      <p:sp>
        <p:nvSpPr>
          <p:cNvPr id="7" name="AutoShape 1031"/>
          <p:cNvSpPr>
            <a:spLocks noChangeArrowheads="1"/>
          </p:cNvSpPr>
          <p:nvPr/>
        </p:nvSpPr>
        <p:spPr bwMode="auto">
          <a:xfrm>
            <a:off x="5410200" y="3886200"/>
            <a:ext cx="2514600" cy="1905000"/>
          </a:xfrm>
          <a:prstGeom prst="wedgeEllipseCallout">
            <a:avLst>
              <a:gd name="adj1" fmla="val -129877"/>
              <a:gd name="adj2" fmla="val -23909"/>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Log Referrals with the </a:t>
            </a:r>
            <a:r>
              <a:rPr lang="en-US" sz="1400" b="1" dirty="0">
                <a:solidFill>
                  <a:schemeClr val="bg2"/>
                </a:solidFill>
              </a:rPr>
              <a:t>CLICK OF A BUTTON</a:t>
            </a:r>
            <a:r>
              <a:rPr lang="en-US" sz="1400" dirty="0">
                <a:solidFill>
                  <a:schemeClr val="bg2"/>
                </a:solidFill>
              </a:rPr>
              <a:t>, Clicking the Referral Circle Increments the Referral Count by One</a:t>
            </a:r>
          </a:p>
        </p:txBody>
      </p:sp>
      <p:sp>
        <p:nvSpPr>
          <p:cNvPr id="8" name="AutoShape 1034"/>
          <p:cNvSpPr>
            <a:spLocks noChangeArrowheads="1"/>
          </p:cNvSpPr>
          <p:nvPr/>
        </p:nvSpPr>
        <p:spPr bwMode="auto">
          <a:xfrm>
            <a:off x="1447800" y="2362200"/>
            <a:ext cx="2514600" cy="1371600"/>
          </a:xfrm>
          <a:prstGeom prst="wedgeEllipseCallout">
            <a:avLst>
              <a:gd name="adj1" fmla="val 18601"/>
              <a:gd name="adj2" fmla="val 85504"/>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Record Selection Box, click prior to viewing Information Sheet or Member Detail</a:t>
            </a:r>
          </a:p>
        </p:txBody>
      </p:sp>
    </p:spTree>
  </p:cSld>
  <p:clrMapOvr>
    <a:masterClrMapping/>
  </p:clrMapOvr>
  <p:transition spd="med" advTm="30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1130300" y="0"/>
            <a:ext cx="8007350" cy="1616075"/>
          </a:xfrm>
          <a:prstGeom prst="rect">
            <a:avLst/>
          </a:prstGeom>
          <a:noFill/>
          <a:ln w="9525">
            <a:noFill/>
            <a:miter lim="800000"/>
            <a:headEnd/>
            <a:tailEnd/>
          </a:ln>
          <a:effectLst/>
        </p:spPr>
        <p:txBody>
          <a:bodyPr>
            <a:spAutoFit/>
          </a:bodyPr>
          <a:lstStyle/>
          <a:p>
            <a:pPr>
              <a:spcBef>
                <a:spcPct val="50000"/>
              </a:spcBef>
            </a:pPr>
            <a:r>
              <a:rPr lang="en-US" sz="2000" dirty="0"/>
              <a:t>After performing a search by category, the user has the option to print an information sheet, the program will prompt the user to print either the selected member or all members found in the search.  You also have the option to increment the referral counter for the selected member or all members found in the search</a:t>
            </a:r>
          </a:p>
        </p:txBody>
      </p:sp>
      <p:sp>
        <p:nvSpPr>
          <p:cNvPr id="136199" name="Text Box 7"/>
          <p:cNvSpPr txBox="1">
            <a:spLocks noChangeArrowheads="1"/>
          </p:cNvSpPr>
          <p:nvPr/>
        </p:nvSpPr>
        <p:spPr bwMode="auto">
          <a:xfrm>
            <a:off x="1371600" y="1905000"/>
            <a:ext cx="2971800" cy="457200"/>
          </a:xfrm>
          <a:prstGeom prst="rect">
            <a:avLst/>
          </a:prstGeom>
          <a:noFill/>
          <a:ln w="9525">
            <a:noFill/>
            <a:miter lim="800000"/>
            <a:headEnd/>
            <a:tailEnd/>
          </a:ln>
          <a:effectLst/>
        </p:spPr>
        <p:txBody>
          <a:bodyPr>
            <a:spAutoFit/>
          </a:bodyPr>
          <a:lstStyle/>
          <a:p>
            <a:pPr>
              <a:spcBef>
                <a:spcPct val="50000"/>
              </a:spcBef>
            </a:pPr>
            <a:r>
              <a:rPr lang="en-US" dirty="0"/>
              <a:t>1st prompt</a:t>
            </a:r>
          </a:p>
        </p:txBody>
      </p:sp>
      <p:sp>
        <p:nvSpPr>
          <p:cNvPr id="136200" name="Text Box 8"/>
          <p:cNvSpPr txBox="1">
            <a:spLocks noChangeArrowheads="1"/>
          </p:cNvSpPr>
          <p:nvPr/>
        </p:nvSpPr>
        <p:spPr bwMode="auto">
          <a:xfrm>
            <a:off x="5257800" y="2895600"/>
            <a:ext cx="2971800" cy="457200"/>
          </a:xfrm>
          <a:prstGeom prst="rect">
            <a:avLst/>
          </a:prstGeom>
          <a:noFill/>
          <a:ln w="9525">
            <a:noFill/>
            <a:miter lim="800000"/>
            <a:headEnd/>
            <a:tailEnd/>
          </a:ln>
          <a:effectLst/>
        </p:spPr>
        <p:txBody>
          <a:bodyPr>
            <a:spAutoFit/>
          </a:bodyPr>
          <a:lstStyle/>
          <a:p>
            <a:pPr>
              <a:spcBef>
                <a:spcPct val="50000"/>
              </a:spcBef>
            </a:pPr>
            <a:r>
              <a:rPr lang="en-US" dirty="0"/>
              <a:t>2nd prompt</a:t>
            </a:r>
          </a:p>
        </p:txBody>
      </p:sp>
      <p:sp>
        <p:nvSpPr>
          <p:cNvPr id="136201" name="Text Box 9"/>
          <p:cNvSpPr txBox="1">
            <a:spLocks noChangeArrowheads="1"/>
          </p:cNvSpPr>
          <p:nvPr/>
        </p:nvSpPr>
        <p:spPr bwMode="auto">
          <a:xfrm>
            <a:off x="1371600" y="5638800"/>
            <a:ext cx="6940550" cy="396875"/>
          </a:xfrm>
          <a:prstGeom prst="rect">
            <a:avLst/>
          </a:prstGeom>
          <a:noFill/>
          <a:ln w="9525">
            <a:noFill/>
            <a:miter lim="800000"/>
            <a:headEnd/>
            <a:tailEnd/>
          </a:ln>
          <a:effectLst/>
        </p:spPr>
        <p:txBody>
          <a:bodyPr>
            <a:spAutoFit/>
          </a:bodyPr>
          <a:lstStyle/>
          <a:p>
            <a:pPr>
              <a:spcBef>
                <a:spcPct val="50000"/>
              </a:spcBef>
            </a:pPr>
            <a:r>
              <a:rPr lang="en-US" sz="2000" dirty="0"/>
              <a:t>The next slide will then show the information sheet</a:t>
            </a:r>
          </a:p>
        </p:txBody>
      </p:sp>
      <p:pic>
        <p:nvPicPr>
          <p:cNvPr id="8" name="Picture 7" descr="ECsearchA.JPG"/>
          <p:cNvPicPr>
            <a:picLocks noChangeAspect="1"/>
          </p:cNvPicPr>
          <p:nvPr/>
        </p:nvPicPr>
        <p:blipFill>
          <a:blip r:embed="rId2" cstate="print"/>
          <a:stretch>
            <a:fillRect/>
          </a:stretch>
        </p:blipFill>
        <p:spPr>
          <a:xfrm>
            <a:off x="1295400" y="2438400"/>
            <a:ext cx="2990850" cy="1676400"/>
          </a:xfrm>
          <a:prstGeom prst="rect">
            <a:avLst/>
          </a:prstGeom>
        </p:spPr>
      </p:pic>
      <p:pic>
        <p:nvPicPr>
          <p:cNvPr id="9" name="Picture 8" descr="ECsearchB.JPG"/>
          <p:cNvPicPr>
            <a:picLocks noChangeAspect="1"/>
          </p:cNvPicPr>
          <p:nvPr/>
        </p:nvPicPr>
        <p:blipFill>
          <a:blip r:embed="rId3" cstate="print"/>
          <a:stretch>
            <a:fillRect/>
          </a:stretch>
        </p:blipFill>
        <p:spPr>
          <a:xfrm>
            <a:off x="5029200" y="3505200"/>
            <a:ext cx="3581400" cy="1638300"/>
          </a:xfrm>
          <a:prstGeom prst="rect">
            <a:avLst/>
          </a:prstGeom>
        </p:spPr>
      </p:pic>
    </p:spTree>
  </p:cSld>
  <p:clrMapOvr>
    <a:masterClrMapping/>
  </p:clrMapOvr>
  <p:transition spd="med" advTm="30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130300" y="274638"/>
            <a:ext cx="8007350" cy="762000"/>
          </a:xfrm>
          <a:prstGeom prst="rect">
            <a:avLst/>
          </a:prstGeom>
          <a:noFill/>
          <a:ln w="9525">
            <a:noFill/>
            <a:miter lim="800000"/>
            <a:headEnd/>
            <a:tailEnd/>
          </a:ln>
          <a:effectLst/>
        </p:spPr>
        <p:txBody>
          <a:bodyPr>
            <a:spAutoFit/>
          </a:bodyPr>
          <a:lstStyle/>
          <a:p>
            <a:pPr>
              <a:spcBef>
                <a:spcPct val="50000"/>
              </a:spcBef>
            </a:pPr>
            <a:r>
              <a:rPr lang="en-US" sz="2200" dirty="0"/>
              <a:t>Below shows the information sheet that can be </a:t>
            </a:r>
            <a:r>
              <a:rPr lang="en-US" sz="2200" dirty="0" smtClean="0"/>
              <a:t>viewed/printed/faxed/emailed directly from MS Access.  </a:t>
            </a:r>
            <a:endParaRPr lang="en-US" sz="2800" dirty="0"/>
          </a:p>
        </p:txBody>
      </p:sp>
      <p:pic>
        <p:nvPicPr>
          <p:cNvPr id="4" name="Picture 3" descr="ECsearchResults.JPG"/>
          <p:cNvPicPr>
            <a:picLocks noChangeAspect="1"/>
          </p:cNvPicPr>
          <p:nvPr/>
        </p:nvPicPr>
        <p:blipFill>
          <a:blip r:embed="rId2" cstate="print"/>
          <a:stretch>
            <a:fillRect/>
          </a:stretch>
        </p:blipFill>
        <p:spPr>
          <a:xfrm>
            <a:off x="1676400" y="2133600"/>
            <a:ext cx="6162675" cy="4492231"/>
          </a:xfrm>
          <a:prstGeom prst="rect">
            <a:avLst/>
          </a:prstGeom>
        </p:spPr>
      </p:pic>
    </p:spTree>
  </p:cSld>
  <p:clrMapOvr>
    <a:masterClrMapping/>
  </p:clrMapOvr>
  <p:transition spd="med" advTm="30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1136650" y="304800"/>
            <a:ext cx="8007350" cy="1477328"/>
          </a:xfrm>
          <a:prstGeom prst="rect">
            <a:avLst/>
          </a:prstGeom>
          <a:noFill/>
          <a:ln w="9525">
            <a:noFill/>
            <a:miter lim="800000"/>
            <a:headEnd/>
            <a:tailEnd/>
          </a:ln>
          <a:effectLst/>
        </p:spPr>
        <p:txBody>
          <a:bodyPr>
            <a:spAutoFit/>
          </a:bodyPr>
          <a:lstStyle/>
          <a:p>
            <a:pPr>
              <a:spcBef>
                <a:spcPct val="50000"/>
              </a:spcBef>
            </a:pPr>
            <a:r>
              <a:rPr lang="en-US" sz="1800" dirty="0"/>
              <a:t>Also based on Record selected, you can click on the Member Detail button that can </a:t>
            </a:r>
            <a:r>
              <a:rPr lang="en-US" sz="1800" dirty="0" smtClean="0"/>
              <a:t>be </a:t>
            </a:r>
            <a:r>
              <a:rPr lang="en-US" sz="1800" dirty="0"/>
              <a:t>used for </a:t>
            </a:r>
            <a:r>
              <a:rPr lang="en-US" sz="1800" dirty="0" smtClean="0"/>
              <a:t>editing </a:t>
            </a:r>
            <a:r>
              <a:rPr lang="en-US" sz="1800" dirty="0"/>
              <a:t>existing information for existing members/contacts.  Shown below is the General Info Tab, Note command buttons for Creating </a:t>
            </a:r>
            <a:r>
              <a:rPr lang="en-US" sz="1800" dirty="0" smtClean="0"/>
              <a:t>Bill for Services Invoice</a:t>
            </a:r>
            <a:r>
              <a:rPr lang="en-US" sz="1800" dirty="0"/>
              <a:t>/ Cancel </a:t>
            </a:r>
            <a:r>
              <a:rPr lang="en-US" sz="1800" dirty="0" smtClean="0"/>
              <a:t>Membership. After these tabs are shown/explained, the Add New Member will be shown next.</a:t>
            </a:r>
            <a:endParaRPr lang="en-US" sz="1800" dirty="0"/>
          </a:p>
        </p:txBody>
      </p:sp>
      <p:pic>
        <p:nvPicPr>
          <p:cNvPr id="5" name="Picture 4" descr="ECGenTab.JPG"/>
          <p:cNvPicPr>
            <a:picLocks noChangeAspect="1"/>
          </p:cNvPicPr>
          <p:nvPr/>
        </p:nvPicPr>
        <p:blipFill>
          <a:blip r:embed="rId2" cstate="print"/>
          <a:stretch>
            <a:fillRect/>
          </a:stretch>
        </p:blipFill>
        <p:spPr>
          <a:xfrm>
            <a:off x="902104" y="2071255"/>
            <a:ext cx="8158766" cy="4505325"/>
          </a:xfrm>
          <a:prstGeom prst="rect">
            <a:avLst/>
          </a:prstGeom>
        </p:spPr>
      </p:pic>
    </p:spTree>
  </p:cSld>
  <p:clrMapOvr>
    <a:masterClrMapping/>
  </p:clrMapOvr>
  <p:transition spd="med" advTm="30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1143000" y="2079769"/>
            <a:ext cx="8001000" cy="4455066"/>
          </a:xfrm>
          <a:prstGeom prst="rect">
            <a:avLst/>
          </a:prstGeom>
          <a:noFill/>
          <a:ln w="9525">
            <a:noFill/>
            <a:miter lim="800000"/>
            <a:headEnd/>
            <a:tailEnd/>
          </a:ln>
          <a:effectLst/>
        </p:spPr>
        <p:txBody>
          <a:bodyPr>
            <a:spAutoFit/>
          </a:bodyPr>
          <a:lstStyle/>
          <a:p>
            <a:pPr>
              <a:spcBef>
                <a:spcPct val="50000"/>
              </a:spcBef>
              <a:buFontTx/>
              <a:buChar char="•"/>
            </a:pPr>
            <a:r>
              <a:rPr lang="en-US" sz="2100" dirty="0"/>
              <a:t>Was designed using Microsoft </a:t>
            </a:r>
            <a:r>
              <a:rPr lang="en-US" sz="2100" dirty="0" smtClean="0"/>
              <a:t>Access and </a:t>
            </a:r>
            <a:r>
              <a:rPr lang="en-US" sz="2100" dirty="0"/>
              <a:t>works </a:t>
            </a:r>
            <a:r>
              <a:rPr lang="en-US" sz="2100" dirty="0" smtClean="0"/>
              <a:t>with all versions of Access including both 32 or 64 bit.  If you do not have MS Access, the program will run with Microsoft Access Runtime version free from Microsoft.</a:t>
            </a:r>
            <a:endParaRPr lang="en-US" sz="2100" dirty="0"/>
          </a:p>
          <a:p>
            <a:pPr>
              <a:spcBef>
                <a:spcPct val="50000"/>
              </a:spcBef>
              <a:buFontTx/>
              <a:buChar char="•"/>
            </a:pPr>
            <a:r>
              <a:rPr lang="en-US" sz="2100" dirty="0"/>
              <a:t>Automatically update your website member </a:t>
            </a:r>
            <a:r>
              <a:rPr lang="en-US" sz="2100" dirty="0" smtClean="0"/>
              <a:t>directory(s) </a:t>
            </a:r>
            <a:r>
              <a:rPr lang="en-US" sz="2100" dirty="0"/>
              <a:t>directly from </a:t>
            </a:r>
            <a:r>
              <a:rPr lang="en-US" sz="2100" dirty="0" smtClean="0"/>
              <a:t>e-Chamber with a  click of a button, view our directory at our website.</a:t>
            </a:r>
            <a:endParaRPr lang="en-US" sz="2100" dirty="0"/>
          </a:p>
          <a:p>
            <a:pPr>
              <a:spcBef>
                <a:spcPct val="50000"/>
              </a:spcBef>
              <a:buFontTx/>
              <a:buChar char="•"/>
            </a:pPr>
            <a:r>
              <a:rPr lang="en-US" sz="2100" dirty="0" smtClean="0"/>
              <a:t>e-Chamber is an in office system, shareable in a network environment.  Different from a cloud based system in that you own and control your chambers and members data, far less likely to get hacked for ransom ware. e-Chamber offers 95% of what cloud based systems offer.</a:t>
            </a:r>
          </a:p>
          <a:p>
            <a:pPr>
              <a:spcBef>
                <a:spcPct val="50000"/>
              </a:spcBef>
              <a:buFontTx/>
              <a:buChar char="•"/>
            </a:pPr>
            <a:r>
              <a:rPr lang="en-US" sz="2100" dirty="0" smtClean="0"/>
              <a:t>If your chamber has never had Chamber Management Software, e-Chamber is a perfect 1</a:t>
            </a:r>
            <a:r>
              <a:rPr lang="en-US" sz="2100" baseline="30000" dirty="0" smtClean="0"/>
              <a:t>st</a:t>
            </a:r>
            <a:r>
              <a:rPr lang="en-US" sz="2100" dirty="0" smtClean="0"/>
              <a:t> step into this technology.</a:t>
            </a:r>
            <a:endParaRPr lang="en-US" sz="2100" dirty="0"/>
          </a:p>
        </p:txBody>
      </p:sp>
      <p:sp>
        <p:nvSpPr>
          <p:cNvPr id="59398" name="WordArt 6"/>
          <p:cNvSpPr>
            <a:spLocks noChangeArrowheads="1" noChangeShapeType="1"/>
          </p:cNvSpPr>
          <p:nvPr/>
        </p:nvSpPr>
        <p:spPr bwMode="auto">
          <a:xfrm>
            <a:off x="1524000" y="6096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a:t>
            </a:r>
          </a:p>
        </p:txBody>
      </p:sp>
      <p:pic>
        <p:nvPicPr>
          <p:cNvPr id="5" name="~PP1579.WAV">
            <a:hlinkClick r:id="" action="ppaction://media"/>
          </p:cNvPr>
          <p:cNvPicPr>
            <a:picLocks noRot="1" noChangeAspect="1"/>
          </p:cNvPicPr>
          <p:nvPr>
            <a:wavAudioFile r:embed="rId1" name="~PP1579.WAV"/>
          </p:nvPr>
        </p:nvPicPr>
        <p:blipFill>
          <a:blip r:embed="rId3" cstate="print"/>
          <a:stretch>
            <a:fillRect/>
          </a:stretch>
        </p:blipFill>
        <p:spPr>
          <a:xfrm>
            <a:off x="8737600" y="6451600"/>
            <a:ext cx="304800" cy="304800"/>
          </a:xfrm>
          <a:prstGeom prst="rect">
            <a:avLst/>
          </a:prstGeom>
        </p:spPr>
      </p:pic>
    </p:spTree>
  </p:cSld>
  <p:clrMapOvr>
    <a:masterClrMapping/>
  </p:clrMapOvr>
  <p:transition spd="med" advTm="4831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136650" y="685800"/>
            <a:ext cx="8007350" cy="1107996"/>
          </a:xfrm>
          <a:prstGeom prst="rect">
            <a:avLst/>
          </a:prstGeom>
          <a:noFill/>
          <a:ln w="9525">
            <a:noFill/>
            <a:miter lim="800000"/>
            <a:headEnd/>
            <a:tailEnd/>
          </a:ln>
          <a:effectLst/>
        </p:spPr>
        <p:txBody>
          <a:bodyPr>
            <a:spAutoFit/>
          </a:bodyPr>
          <a:lstStyle/>
          <a:p>
            <a:pPr>
              <a:spcBef>
                <a:spcPct val="50000"/>
              </a:spcBef>
            </a:pPr>
            <a:r>
              <a:rPr lang="en-US" sz="2200" dirty="0"/>
              <a:t>The Business Info Tab, Note the </a:t>
            </a:r>
            <a:r>
              <a:rPr lang="en-US" sz="2200" dirty="0" smtClean="0"/>
              <a:t>ability under annual fees to add some addition Non Dues Revenue Categories (Like Logo Upload), the user defines these optional services.</a:t>
            </a:r>
            <a:endParaRPr lang="en-US" sz="2200" dirty="0"/>
          </a:p>
        </p:txBody>
      </p:sp>
      <p:pic>
        <p:nvPicPr>
          <p:cNvPr id="4" name="Picture 3" descr="ECbusInfoTab.JPG"/>
          <p:cNvPicPr>
            <a:picLocks noChangeAspect="1"/>
          </p:cNvPicPr>
          <p:nvPr/>
        </p:nvPicPr>
        <p:blipFill>
          <a:blip r:embed="rId2" cstate="print"/>
          <a:stretch>
            <a:fillRect/>
          </a:stretch>
        </p:blipFill>
        <p:spPr>
          <a:xfrm>
            <a:off x="1143000" y="2057400"/>
            <a:ext cx="7848599" cy="4639476"/>
          </a:xfrm>
          <a:prstGeom prst="rect">
            <a:avLst/>
          </a:prstGeom>
        </p:spPr>
      </p:pic>
    </p:spTree>
  </p:cSld>
  <p:clrMapOvr>
    <a:masterClrMapping/>
  </p:clrMapOvr>
  <p:transition spd="med" advTm="30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136650" y="533400"/>
            <a:ext cx="8007350" cy="1200329"/>
          </a:xfrm>
          <a:prstGeom prst="rect">
            <a:avLst/>
          </a:prstGeom>
          <a:noFill/>
          <a:ln w="9525">
            <a:noFill/>
            <a:miter lim="800000"/>
            <a:headEnd/>
            <a:tailEnd/>
          </a:ln>
          <a:effectLst/>
        </p:spPr>
        <p:txBody>
          <a:bodyPr>
            <a:spAutoFit/>
          </a:bodyPr>
          <a:lstStyle/>
          <a:p>
            <a:pPr>
              <a:spcBef>
                <a:spcPct val="50000"/>
              </a:spcBef>
            </a:pPr>
            <a:r>
              <a:rPr lang="en-US" dirty="0"/>
              <a:t>The Keyword </a:t>
            </a:r>
            <a:r>
              <a:rPr lang="en-US" dirty="0" smtClean="0"/>
              <a:t>Tab, note the ability to add up to 5 categories, also the </a:t>
            </a:r>
            <a:r>
              <a:rPr lang="en-US" dirty="0" err="1" smtClean="0"/>
              <a:t>webpic</a:t>
            </a:r>
            <a:r>
              <a:rPr lang="en-US" dirty="0" smtClean="0"/>
              <a:t> file name for the picture.  Plus members can add a You Tube Commercial link to their online listing</a:t>
            </a:r>
            <a:endParaRPr lang="en-US" sz="2800" dirty="0"/>
          </a:p>
        </p:txBody>
      </p:sp>
      <p:pic>
        <p:nvPicPr>
          <p:cNvPr id="4" name="Picture 3" descr="ECcatTab.JPG"/>
          <p:cNvPicPr>
            <a:picLocks noChangeAspect="1"/>
          </p:cNvPicPr>
          <p:nvPr/>
        </p:nvPicPr>
        <p:blipFill>
          <a:blip r:embed="rId2" cstate="print"/>
          <a:stretch>
            <a:fillRect/>
          </a:stretch>
        </p:blipFill>
        <p:spPr>
          <a:xfrm>
            <a:off x="1066805" y="2133600"/>
            <a:ext cx="7948613" cy="4342699"/>
          </a:xfrm>
          <a:prstGeom prst="rect">
            <a:avLst/>
          </a:prstGeom>
        </p:spPr>
      </p:pic>
    </p:spTree>
  </p:cSld>
  <p:clrMapOvr>
    <a:masterClrMapping/>
  </p:clrMapOvr>
  <p:transition spd="med" advTm="30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130300" y="0"/>
            <a:ext cx="8007350" cy="1785104"/>
          </a:xfrm>
          <a:prstGeom prst="rect">
            <a:avLst/>
          </a:prstGeom>
          <a:noFill/>
          <a:ln w="9525">
            <a:noFill/>
            <a:miter lim="800000"/>
            <a:headEnd/>
            <a:tailEnd/>
          </a:ln>
          <a:effectLst/>
        </p:spPr>
        <p:txBody>
          <a:bodyPr>
            <a:spAutoFit/>
          </a:bodyPr>
          <a:lstStyle/>
          <a:p>
            <a:pPr>
              <a:spcBef>
                <a:spcPct val="50000"/>
              </a:spcBef>
            </a:pPr>
            <a:r>
              <a:rPr lang="en-US" sz="2200" dirty="0"/>
              <a:t>The History Tab that shows all Financial Transactions both Invoices or Bill Payments.  Also note this is the location of the Referral Count shown on </a:t>
            </a:r>
            <a:r>
              <a:rPr lang="en-US" sz="2200" dirty="0" err="1" smtClean="0"/>
              <a:t>on</a:t>
            </a:r>
            <a:r>
              <a:rPr lang="en-US" sz="2200" dirty="0" smtClean="0"/>
              <a:t> the main menu list As </a:t>
            </a:r>
            <a:r>
              <a:rPr lang="en-US" sz="2200" dirty="0"/>
              <a:t>well as critical dates such as Last Invoiced and Next Invoice due.  Advance Pay options for networking events is also logged here.</a:t>
            </a:r>
          </a:p>
        </p:txBody>
      </p:sp>
      <p:pic>
        <p:nvPicPr>
          <p:cNvPr id="4" name="Picture 3" descr="EChistoryTab.JPG"/>
          <p:cNvPicPr>
            <a:picLocks noChangeAspect="1"/>
          </p:cNvPicPr>
          <p:nvPr/>
        </p:nvPicPr>
        <p:blipFill>
          <a:blip r:embed="rId2" cstate="print"/>
          <a:stretch>
            <a:fillRect/>
          </a:stretch>
        </p:blipFill>
        <p:spPr>
          <a:xfrm>
            <a:off x="1066800" y="2209800"/>
            <a:ext cx="7848600" cy="3991755"/>
          </a:xfrm>
          <a:prstGeom prst="rect">
            <a:avLst/>
          </a:prstGeom>
        </p:spPr>
      </p:pic>
    </p:spTree>
  </p:cSld>
  <p:clrMapOvr>
    <a:masterClrMapping/>
  </p:clrMapOvr>
  <p:transition spd="med" advTm="30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communication log tab.  Log any and all contact information with this member or non member</a:t>
            </a:r>
            <a:r>
              <a:rPr lang="en-US" sz="2200" dirty="0" smtClean="0"/>
              <a:t>.  Also manage up to 10 Groups that you can easily get a report or email to from Reports B (Main Menu)</a:t>
            </a:r>
            <a:endParaRPr lang="en-US" sz="2200" dirty="0"/>
          </a:p>
        </p:txBody>
      </p:sp>
      <p:pic>
        <p:nvPicPr>
          <p:cNvPr id="4" name="Picture 3" descr="ECcommTab.JPG"/>
          <p:cNvPicPr>
            <a:picLocks noChangeAspect="1"/>
          </p:cNvPicPr>
          <p:nvPr/>
        </p:nvPicPr>
        <p:blipFill>
          <a:blip r:embed="rId2" cstate="print"/>
          <a:stretch>
            <a:fillRect/>
          </a:stretch>
        </p:blipFill>
        <p:spPr>
          <a:xfrm>
            <a:off x="1143000" y="2209800"/>
            <a:ext cx="7772400" cy="4041968"/>
          </a:xfrm>
          <a:prstGeom prst="rect">
            <a:avLst/>
          </a:prstGeom>
        </p:spPr>
      </p:pic>
    </p:spTree>
  </p:cSld>
  <p:clrMapOvr>
    <a:masterClrMapping/>
  </p:clrMapOvr>
  <p:transition spd="med" advTm="30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130300" y="400050"/>
            <a:ext cx="8007350" cy="1096963"/>
          </a:xfrm>
          <a:prstGeom prst="rect">
            <a:avLst/>
          </a:prstGeom>
          <a:noFill/>
          <a:ln w="9525">
            <a:noFill/>
            <a:miter lim="800000"/>
            <a:headEnd/>
            <a:tailEnd/>
          </a:ln>
          <a:effectLst/>
        </p:spPr>
        <p:txBody>
          <a:bodyPr>
            <a:spAutoFit/>
          </a:bodyPr>
          <a:lstStyle/>
          <a:p>
            <a:pPr>
              <a:spcBef>
                <a:spcPct val="50000"/>
              </a:spcBef>
            </a:pPr>
            <a:r>
              <a:rPr lang="en-US" sz="2200" dirty="0"/>
              <a:t>The Contacts tab.  Any member or non member can have unlimited contacts (i.e. your city Government).  Here is where you can also indicate if these contacts receive your newsletter.</a:t>
            </a:r>
          </a:p>
        </p:txBody>
      </p:sp>
      <p:pic>
        <p:nvPicPr>
          <p:cNvPr id="4" name="Picture 3" descr="ECcontactTab.JPG"/>
          <p:cNvPicPr>
            <a:picLocks noChangeAspect="1"/>
          </p:cNvPicPr>
          <p:nvPr/>
        </p:nvPicPr>
        <p:blipFill>
          <a:blip r:embed="rId2" cstate="print"/>
          <a:stretch>
            <a:fillRect/>
          </a:stretch>
        </p:blipFill>
        <p:spPr>
          <a:xfrm>
            <a:off x="1066800" y="2133595"/>
            <a:ext cx="8007275" cy="4400550"/>
          </a:xfrm>
          <a:prstGeom prst="rect">
            <a:avLst/>
          </a:prstGeom>
        </p:spPr>
      </p:pic>
    </p:spTree>
  </p:cSld>
  <p:clrMapOvr>
    <a:masterClrMapping/>
  </p:clrMapOvr>
  <p:transition spd="med" advTm="300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Sponsor/Honors tab.  Any member or non member can have unlimited Sponsors over time as well as documenting any honors they have achieved</a:t>
            </a:r>
            <a:r>
              <a:rPr lang="en-US" sz="2200" dirty="0" smtClean="0"/>
              <a:t>.  Also contains a list of Committee they are on.</a:t>
            </a:r>
            <a:endParaRPr lang="en-US" sz="2200" dirty="0"/>
          </a:p>
        </p:txBody>
      </p:sp>
      <p:pic>
        <p:nvPicPr>
          <p:cNvPr id="4" name="Picture 3" descr="ECsponsorTab.JPG"/>
          <p:cNvPicPr>
            <a:picLocks noChangeAspect="1"/>
          </p:cNvPicPr>
          <p:nvPr/>
        </p:nvPicPr>
        <p:blipFill>
          <a:blip r:embed="rId2" cstate="print"/>
          <a:stretch>
            <a:fillRect/>
          </a:stretch>
        </p:blipFill>
        <p:spPr>
          <a:xfrm>
            <a:off x="1089900" y="2133600"/>
            <a:ext cx="8054100" cy="3941698"/>
          </a:xfrm>
          <a:prstGeom prst="rect">
            <a:avLst/>
          </a:prstGeom>
        </p:spPr>
      </p:pic>
    </p:spTree>
  </p:cSld>
  <p:clrMapOvr>
    <a:masterClrMapping/>
  </p:clrMapOvr>
  <p:transition spd="med" advTm="300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a:t>The Major Events tab.  Here it is easy to register any member or non member for any event, if one is not setup, clicking the setup new event can create one.  Note you can also edit Event registration selections from this tab as well</a:t>
            </a:r>
            <a:r>
              <a:rPr lang="en-US" sz="2200" dirty="0" smtClean="0"/>
              <a:t>.  Major Events Detail covered later</a:t>
            </a:r>
            <a:endParaRPr lang="en-US" sz="2200" dirty="0"/>
          </a:p>
        </p:txBody>
      </p:sp>
      <p:pic>
        <p:nvPicPr>
          <p:cNvPr id="4" name="Picture 3" descr="ECmajorEventTab.JPG"/>
          <p:cNvPicPr>
            <a:picLocks noChangeAspect="1"/>
          </p:cNvPicPr>
          <p:nvPr/>
        </p:nvPicPr>
        <p:blipFill>
          <a:blip r:embed="rId2" cstate="print"/>
          <a:stretch>
            <a:fillRect/>
          </a:stretch>
        </p:blipFill>
        <p:spPr>
          <a:xfrm>
            <a:off x="1143000" y="2362200"/>
            <a:ext cx="7772400" cy="3966025"/>
          </a:xfrm>
          <a:prstGeom prst="rect">
            <a:avLst/>
          </a:prstGeom>
        </p:spPr>
      </p:pic>
    </p:spTree>
  </p:cSld>
  <p:clrMapOvr>
    <a:masterClrMapping/>
  </p:clrMapOvr>
  <p:transition spd="med" advTm="30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smtClean="0"/>
              <a:t>The Employment Tab-Here chambers can offer their members to post employment opportunities on their website.  Only Jobs that have not been closed are uploaded to the employment Directory should the chamber opt to include that directory.</a:t>
            </a:r>
            <a:endParaRPr lang="en-US" sz="2200" dirty="0"/>
          </a:p>
        </p:txBody>
      </p:sp>
      <p:pic>
        <p:nvPicPr>
          <p:cNvPr id="5" name="Picture 4" descr="ECemployTab.JPG"/>
          <p:cNvPicPr>
            <a:picLocks noChangeAspect="1"/>
          </p:cNvPicPr>
          <p:nvPr/>
        </p:nvPicPr>
        <p:blipFill>
          <a:blip r:embed="rId2" cstate="print"/>
          <a:stretch>
            <a:fillRect/>
          </a:stretch>
        </p:blipFill>
        <p:spPr>
          <a:xfrm>
            <a:off x="1143000" y="2396830"/>
            <a:ext cx="7886700" cy="3943350"/>
          </a:xfrm>
          <a:prstGeom prst="rect">
            <a:avLst/>
          </a:prstGeom>
        </p:spPr>
      </p:pic>
    </p:spTree>
  </p:cSld>
  <p:clrMapOvr>
    <a:masterClrMapping/>
  </p:clrMapOvr>
  <p:transition spd="med" advTm="30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107996"/>
          </a:xfrm>
          <a:prstGeom prst="rect">
            <a:avLst/>
          </a:prstGeom>
          <a:noFill/>
          <a:ln w="9525">
            <a:noFill/>
            <a:miter lim="800000"/>
            <a:headEnd/>
            <a:tailEnd/>
          </a:ln>
          <a:effectLst/>
        </p:spPr>
        <p:txBody>
          <a:bodyPr>
            <a:spAutoFit/>
          </a:bodyPr>
          <a:lstStyle/>
          <a:p>
            <a:pPr>
              <a:spcBef>
                <a:spcPct val="50000"/>
              </a:spcBef>
            </a:pPr>
            <a:r>
              <a:rPr lang="en-US" sz="2200" dirty="0" smtClean="0"/>
              <a:t>Real Estate Tab-Members can post any real estate for sale or rent, these listings can then be uploaded to a Real Estate Directory should the chamber opt for that directory.</a:t>
            </a:r>
            <a:endParaRPr lang="en-US" sz="2200" dirty="0"/>
          </a:p>
        </p:txBody>
      </p:sp>
      <p:pic>
        <p:nvPicPr>
          <p:cNvPr id="5" name="Picture 4" descr="ECrealEstateTab.JPG"/>
          <p:cNvPicPr>
            <a:picLocks noChangeAspect="1"/>
          </p:cNvPicPr>
          <p:nvPr/>
        </p:nvPicPr>
        <p:blipFill>
          <a:blip r:embed="rId2" cstate="print"/>
          <a:stretch>
            <a:fillRect/>
          </a:stretch>
        </p:blipFill>
        <p:spPr>
          <a:xfrm>
            <a:off x="1066801" y="2369120"/>
            <a:ext cx="7918450" cy="3867150"/>
          </a:xfrm>
          <a:prstGeom prst="rect">
            <a:avLst/>
          </a:prstGeom>
        </p:spPr>
      </p:pic>
    </p:spTree>
  </p:cSld>
  <p:clrMapOvr>
    <a:masterClrMapping/>
  </p:clrMapOvr>
  <p:transition spd="med" advTm="30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130300" y="301625"/>
            <a:ext cx="8007350" cy="1785104"/>
          </a:xfrm>
          <a:prstGeom prst="rect">
            <a:avLst/>
          </a:prstGeom>
          <a:noFill/>
          <a:ln w="9525">
            <a:noFill/>
            <a:miter lim="800000"/>
            <a:headEnd/>
            <a:tailEnd/>
          </a:ln>
          <a:effectLst/>
        </p:spPr>
        <p:txBody>
          <a:bodyPr>
            <a:spAutoFit/>
          </a:bodyPr>
          <a:lstStyle/>
          <a:p>
            <a:pPr>
              <a:spcBef>
                <a:spcPct val="50000"/>
              </a:spcBef>
            </a:pPr>
            <a:r>
              <a:rPr lang="en-US" sz="2000" dirty="0" smtClean="0"/>
              <a:t>Merchandise Sales </a:t>
            </a:r>
            <a:r>
              <a:rPr lang="en-US" sz="2000" dirty="0"/>
              <a:t>(From the Main Menu)-Only items designated as sale items in inventory appear in drop down list.  Sales Tax automatically calculated as well as total bill.  One sale can have many items.  The next slide will show the Receive Payments </a:t>
            </a:r>
            <a:r>
              <a:rPr lang="en-US" sz="2000" dirty="0" smtClean="0"/>
              <a:t>window done from button at bottom.</a:t>
            </a:r>
          </a:p>
          <a:p>
            <a:pPr>
              <a:spcBef>
                <a:spcPct val="50000"/>
              </a:spcBef>
            </a:pPr>
            <a:r>
              <a:rPr lang="en-US" sz="2000" dirty="0" smtClean="0"/>
              <a:t>.</a:t>
            </a:r>
            <a:endParaRPr lang="en-US" sz="2000" dirty="0"/>
          </a:p>
        </p:txBody>
      </p:sp>
      <p:pic>
        <p:nvPicPr>
          <p:cNvPr id="4" name="Picture 3" descr="ECmerchSales.JPG"/>
          <p:cNvPicPr>
            <a:picLocks noChangeAspect="1"/>
          </p:cNvPicPr>
          <p:nvPr/>
        </p:nvPicPr>
        <p:blipFill>
          <a:blip r:embed="rId2" cstate="print"/>
          <a:stretch>
            <a:fillRect/>
          </a:stretch>
        </p:blipFill>
        <p:spPr>
          <a:xfrm>
            <a:off x="1108365" y="2112820"/>
            <a:ext cx="7839075" cy="4276725"/>
          </a:xfrm>
          <a:prstGeom prst="rect">
            <a:avLst/>
          </a:prstGeom>
        </p:spPr>
      </p:pic>
    </p:spTree>
  </p:cSld>
  <p:clrMapOvr>
    <a:masterClrMapping/>
  </p:clrMapOvr>
  <p:transition spd="med" advTm="30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295400" y="2133600"/>
            <a:ext cx="7842250" cy="4401205"/>
          </a:xfrm>
          <a:prstGeom prst="rect">
            <a:avLst/>
          </a:prstGeom>
          <a:noFill/>
          <a:ln w="9525">
            <a:noFill/>
            <a:miter lim="800000"/>
            <a:headEnd/>
            <a:tailEnd/>
          </a:ln>
          <a:effectLst/>
        </p:spPr>
        <p:txBody>
          <a:bodyPr wrap="square">
            <a:spAutoFit/>
          </a:bodyPr>
          <a:lstStyle/>
          <a:p>
            <a:pPr>
              <a:spcBef>
                <a:spcPct val="50000"/>
              </a:spcBef>
            </a:pPr>
            <a:r>
              <a:rPr lang="en-US" sz="1600" u="sng" dirty="0" smtClean="0"/>
              <a:t>Application Fees:</a:t>
            </a:r>
            <a:endParaRPr lang="en-US" sz="1600" u="sng" dirty="0"/>
          </a:p>
          <a:p>
            <a:pPr>
              <a:spcBef>
                <a:spcPct val="50000"/>
              </a:spcBef>
            </a:pPr>
            <a:r>
              <a:rPr lang="en-US" sz="1600" b="1" i="1" u="sng" dirty="0" smtClean="0"/>
              <a:t>For Chambers of Commerce over 250 members:</a:t>
            </a:r>
            <a:endParaRPr lang="en-US" sz="1600" b="1" i="1" u="sng" dirty="0"/>
          </a:p>
          <a:p>
            <a:pPr>
              <a:spcBef>
                <a:spcPct val="50000"/>
              </a:spcBef>
            </a:pPr>
            <a:r>
              <a:rPr lang="en-US" sz="1600" dirty="0" smtClean="0"/>
              <a:t>Software </a:t>
            </a:r>
            <a:r>
              <a:rPr lang="en-US" sz="1600" b="1" dirty="0" smtClean="0">
                <a:solidFill>
                  <a:schemeClr val="accent1"/>
                </a:solidFill>
              </a:rPr>
              <a:t>$49.95</a:t>
            </a:r>
            <a:endParaRPr lang="en-US" sz="1600" b="1" dirty="0" smtClean="0">
              <a:solidFill>
                <a:schemeClr val="accent1"/>
              </a:solidFill>
            </a:endParaRPr>
          </a:p>
          <a:p>
            <a:pPr>
              <a:spcBef>
                <a:spcPct val="50000"/>
              </a:spcBef>
            </a:pPr>
            <a:r>
              <a:rPr lang="en-US" sz="1600" dirty="0" smtClean="0"/>
              <a:t>Annual Support Fee’s (unlimited phone/email, program updates, add your logo)</a:t>
            </a:r>
          </a:p>
          <a:p>
            <a:pPr>
              <a:spcBef>
                <a:spcPct val="50000"/>
              </a:spcBef>
            </a:pPr>
            <a:r>
              <a:rPr lang="en-US" sz="1600" dirty="0" smtClean="0"/>
              <a:t>	Single/Multi User </a:t>
            </a:r>
            <a:r>
              <a:rPr lang="en-US" sz="1600" dirty="0" err="1" smtClean="0"/>
              <a:t>User</a:t>
            </a:r>
            <a:r>
              <a:rPr lang="en-US" sz="1600" dirty="0" smtClean="0"/>
              <a:t>-</a:t>
            </a:r>
            <a:r>
              <a:rPr lang="en-US" sz="1600" b="1" dirty="0" smtClean="0">
                <a:solidFill>
                  <a:schemeClr val="accent1"/>
                </a:solidFill>
              </a:rPr>
              <a:t>$495/yr (50% off 1</a:t>
            </a:r>
            <a:r>
              <a:rPr lang="en-US" sz="1600" b="1" baseline="30000" dirty="0" smtClean="0">
                <a:solidFill>
                  <a:schemeClr val="accent1"/>
                </a:solidFill>
              </a:rPr>
              <a:t>st</a:t>
            </a:r>
            <a:r>
              <a:rPr lang="en-US" sz="1600" b="1" dirty="0" smtClean="0">
                <a:solidFill>
                  <a:schemeClr val="accent1"/>
                </a:solidFill>
              </a:rPr>
              <a:t> year)</a:t>
            </a:r>
            <a:endParaRPr lang="en-US" sz="1600" b="1" dirty="0" smtClean="0">
              <a:solidFill>
                <a:schemeClr val="accent1"/>
              </a:solidFill>
            </a:endParaRPr>
          </a:p>
          <a:p>
            <a:pPr>
              <a:spcBef>
                <a:spcPct val="50000"/>
              </a:spcBef>
            </a:pPr>
            <a:r>
              <a:rPr lang="en-US" sz="1600" dirty="0" smtClean="0"/>
              <a:t>	</a:t>
            </a:r>
            <a:endParaRPr lang="en-US" sz="1600" b="1" dirty="0" smtClean="0">
              <a:solidFill>
                <a:schemeClr val="accent1"/>
              </a:solidFill>
            </a:endParaRPr>
          </a:p>
          <a:p>
            <a:pPr>
              <a:spcBef>
                <a:spcPct val="50000"/>
              </a:spcBef>
            </a:pPr>
            <a:r>
              <a:rPr lang="en-US" sz="1600" b="1" i="1" u="sng" dirty="0" smtClean="0"/>
              <a:t>For Chambers of Commerce less then or equal to 250 members:</a:t>
            </a:r>
          </a:p>
          <a:p>
            <a:pPr>
              <a:spcBef>
                <a:spcPct val="50000"/>
              </a:spcBef>
            </a:pPr>
            <a:r>
              <a:rPr lang="en-US" sz="1600" dirty="0" smtClean="0"/>
              <a:t>Software </a:t>
            </a:r>
            <a:r>
              <a:rPr lang="en-US" sz="1600" b="1" dirty="0" smtClean="0">
                <a:solidFill>
                  <a:schemeClr val="accent1"/>
                </a:solidFill>
              </a:rPr>
              <a:t>$49.95</a:t>
            </a:r>
            <a:endParaRPr lang="en-US" sz="1600" b="1" dirty="0" smtClean="0">
              <a:solidFill>
                <a:schemeClr val="accent1"/>
              </a:solidFill>
            </a:endParaRPr>
          </a:p>
          <a:p>
            <a:pPr>
              <a:spcBef>
                <a:spcPct val="50000"/>
              </a:spcBef>
            </a:pPr>
            <a:r>
              <a:rPr lang="en-US" sz="1600" dirty="0" smtClean="0"/>
              <a:t>Annual Support </a:t>
            </a:r>
            <a:r>
              <a:rPr lang="en-US" sz="1600" b="1" dirty="0" smtClean="0">
                <a:solidFill>
                  <a:schemeClr val="accent1"/>
                </a:solidFill>
              </a:rPr>
              <a:t>$395/yr (50% off 1</a:t>
            </a:r>
            <a:r>
              <a:rPr lang="en-US" sz="1600" b="1" baseline="30000" dirty="0" smtClean="0">
                <a:solidFill>
                  <a:schemeClr val="accent1"/>
                </a:solidFill>
              </a:rPr>
              <a:t>st</a:t>
            </a:r>
            <a:r>
              <a:rPr lang="en-US" sz="1600" b="1" dirty="0" smtClean="0">
                <a:solidFill>
                  <a:schemeClr val="accent1"/>
                </a:solidFill>
              </a:rPr>
              <a:t> year)</a:t>
            </a:r>
            <a:endParaRPr lang="en-US" sz="1600" b="1" dirty="0" smtClean="0">
              <a:solidFill>
                <a:schemeClr val="accent1"/>
              </a:solidFill>
            </a:endParaRPr>
          </a:p>
          <a:p>
            <a:pPr>
              <a:spcBef>
                <a:spcPct val="50000"/>
              </a:spcBef>
            </a:pPr>
            <a:r>
              <a:rPr lang="en-US" sz="1600" b="1" dirty="0" smtClean="0">
                <a:solidFill>
                  <a:schemeClr val="bg2"/>
                </a:solidFill>
              </a:rPr>
              <a:t>Offer for small chambers is unique and integration for the online member directory is required.  </a:t>
            </a:r>
            <a:r>
              <a:rPr lang="en-US" sz="1600" b="1" dirty="0" smtClean="0">
                <a:solidFill>
                  <a:schemeClr val="bg2"/>
                </a:solidFill>
              </a:rPr>
              <a:t>Our chambers also get a picture for members website directory along with social networking </a:t>
            </a:r>
            <a:r>
              <a:rPr lang="en-US" sz="1600" b="1" dirty="0" err="1" smtClean="0">
                <a:solidFill>
                  <a:schemeClr val="bg2"/>
                </a:solidFill>
              </a:rPr>
              <a:t>url’s</a:t>
            </a:r>
            <a:r>
              <a:rPr lang="en-US" sz="1600" b="1" dirty="0" smtClean="0">
                <a:solidFill>
                  <a:schemeClr val="bg2"/>
                </a:solidFill>
              </a:rPr>
              <a:t>.  Many more info for website listings (multiple listings if desired).</a:t>
            </a:r>
            <a:endParaRPr lang="en-US" sz="1600" b="1" dirty="0" smtClean="0">
              <a:solidFill>
                <a:schemeClr val="accent1"/>
              </a:solidFill>
            </a:endParaRPr>
          </a:p>
        </p:txBody>
      </p:sp>
      <p:sp>
        <p:nvSpPr>
          <p:cNvPr id="60421" name="WordArt 5"/>
          <p:cNvSpPr>
            <a:spLocks noChangeArrowheads="1" noChangeShapeType="1"/>
          </p:cNvSpPr>
          <p:nvPr/>
        </p:nvSpPr>
        <p:spPr bwMode="auto">
          <a:xfrm>
            <a:off x="1524000" y="4572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Pricing </a:t>
            </a:r>
          </a:p>
        </p:txBody>
      </p:sp>
      <p:sp>
        <p:nvSpPr>
          <p:cNvPr id="60422" name="WordArt 6"/>
          <p:cNvSpPr>
            <a:spLocks noChangeArrowheads="1" noChangeShapeType="1"/>
          </p:cNvSpPr>
          <p:nvPr/>
        </p:nvSpPr>
        <p:spPr bwMode="auto">
          <a:xfrm>
            <a:off x="2622550" y="914400"/>
            <a:ext cx="4652963" cy="428625"/>
          </a:xfrm>
          <a:prstGeom prst="rect">
            <a:avLst/>
          </a:prstGeom>
        </p:spPr>
        <p:txBody>
          <a:bodyPr wrap="none" fromWordArt="1">
            <a:prstTxWarp prst="textPlain">
              <a:avLst>
                <a:gd name="adj" fmla="val 50458"/>
              </a:avLst>
            </a:prstTxWarp>
          </a:bodyPr>
          <a:lstStyle/>
          <a:p>
            <a:pPr algn="ctr"/>
            <a:endParaRPr lang="en-US" b="1" i="1" kern="10" dirty="0">
              <a:ln w="9525">
                <a:noFill/>
                <a:round/>
                <a:headEnd/>
                <a:tailEnd/>
              </a:ln>
              <a:solidFill>
                <a:srgbClr val="000000"/>
              </a:solidFill>
              <a:effectLst>
                <a:outerShdw dist="45791" dir="2021404" algn="ctr" rotWithShape="0">
                  <a:srgbClr val="C0C0C0"/>
                </a:outerShdw>
              </a:effectLst>
              <a:latin typeface="Comic Sans MS"/>
            </a:endParaRPr>
          </a:p>
        </p:txBody>
      </p:sp>
    </p:spTree>
  </p:cSld>
  <p:clrMapOvr>
    <a:masterClrMapping/>
  </p:clrMapOvr>
  <p:transition spd="med" advTm="300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990600" y="0"/>
            <a:ext cx="8147050" cy="1739900"/>
          </a:xfrm>
          <a:prstGeom prst="rect">
            <a:avLst/>
          </a:prstGeom>
          <a:noFill/>
          <a:ln w="9525">
            <a:noFill/>
            <a:miter lim="800000"/>
            <a:headEnd/>
            <a:tailEnd/>
          </a:ln>
          <a:effectLst/>
        </p:spPr>
        <p:txBody>
          <a:bodyPr>
            <a:spAutoFit/>
          </a:bodyPr>
          <a:lstStyle/>
          <a:p>
            <a:pPr>
              <a:spcBef>
                <a:spcPct val="50000"/>
              </a:spcBef>
            </a:pPr>
            <a:r>
              <a:rPr lang="en-US" sz="1800" dirty="0"/>
              <a:t>Receive Payments window for a merchandise sale.  Note the date is defaulted.  Enter the amount paid, and payment type. Checks and Cash will be automatically grouped with </a:t>
            </a:r>
            <a:r>
              <a:rPr lang="en-US" sz="1800" dirty="0" err="1"/>
              <a:t>undeposited</a:t>
            </a:r>
            <a:r>
              <a:rPr lang="en-US" sz="1800" dirty="0"/>
              <a:t> funds for deposit later while credit cards will be automatically deposited to the bank and General Ledger.  After completion, the close button returns to sales for anther transaction. Credits and returns are handled in a similar fashion but reversed. Note the ability to deposit to 1 of 10 accounts with Checking the default</a:t>
            </a:r>
          </a:p>
        </p:txBody>
      </p:sp>
      <p:pic>
        <p:nvPicPr>
          <p:cNvPr id="4" name="Picture 3" descr="ECpaySales.JPG"/>
          <p:cNvPicPr>
            <a:picLocks noChangeAspect="1"/>
          </p:cNvPicPr>
          <p:nvPr/>
        </p:nvPicPr>
        <p:blipFill>
          <a:blip r:embed="rId2" cstate="print"/>
          <a:stretch>
            <a:fillRect/>
          </a:stretch>
        </p:blipFill>
        <p:spPr>
          <a:xfrm>
            <a:off x="2590800" y="2819400"/>
            <a:ext cx="4600575" cy="2638425"/>
          </a:xfrm>
          <a:prstGeom prst="rect">
            <a:avLst/>
          </a:prstGeom>
        </p:spPr>
      </p:pic>
    </p:spTree>
  </p:cSld>
  <p:clrMapOvr>
    <a:masterClrMapping/>
  </p:clrMapOvr>
  <p:transition spd="med" advTm="30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136650" y="533400"/>
            <a:ext cx="8007350" cy="641350"/>
          </a:xfrm>
          <a:prstGeom prst="rect">
            <a:avLst/>
          </a:prstGeom>
          <a:noFill/>
          <a:ln w="9525">
            <a:noFill/>
            <a:miter lim="800000"/>
            <a:headEnd/>
            <a:tailEnd/>
          </a:ln>
          <a:effectLst/>
        </p:spPr>
        <p:txBody>
          <a:bodyPr>
            <a:spAutoFit/>
          </a:bodyPr>
          <a:lstStyle/>
          <a:p>
            <a:pPr>
              <a:spcBef>
                <a:spcPct val="50000"/>
              </a:spcBef>
            </a:pPr>
            <a:r>
              <a:rPr lang="en-US" sz="3600"/>
              <a:t>e-Chamber Facts</a:t>
            </a:r>
          </a:p>
        </p:txBody>
      </p:sp>
      <p:sp>
        <p:nvSpPr>
          <p:cNvPr id="7172" name="Text Box 4"/>
          <p:cNvSpPr txBox="1">
            <a:spLocks noChangeArrowheads="1"/>
          </p:cNvSpPr>
          <p:nvPr/>
        </p:nvSpPr>
        <p:spPr bwMode="auto">
          <a:xfrm>
            <a:off x="1295400" y="2057400"/>
            <a:ext cx="7467600" cy="4154984"/>
          </a:xfrm>
          <a:prstGeom prst="rect">
            <a:avLst/>
          </a:prstGeom>
          <a:noFill/>
          <a:ln w="9525">
            <a:noFill/>
            <a:miter lim="800000"/>
            <a:headEnd/>
            <a:tailEnd/>
          </a:ln>
          <a:effectLst/>
        </p:spPr>
        <p:txBody>
          <a:bodyPr>
            <a:spAutoFit/>
          </a:bodyPr>
          <a:lstStyle/>
          <a:p>
            <a:pPr>
              <a:spcBef>
                <a:spcPct val="50000"/>
              </a:spcBef>
              <a:buFontTx/>
              <a:buChar char="•"/>
            </a:pPr>
            <a:r>
              <a:rPr lang="en-US" sz="2200" dirty="0"/>
              <a:t>The remainder of the show will illustrate the remaining functions / forms (screens).</a:t>
            </a:r>
          </a:p>
          <a:p>
            <a:pPr>
              <a:spcBef>
                <a:spcPct val="50000"/>
              </a:spcBef>
              <a:buFontTx/>
              <a:buChar char="•"/>
            </a:pPr>
            <a:r>
              <a:rPr lang="en-US" sz="2200" dirty="0"/>
              <a:t>There are many functions within e-Chamber that May or May Not be utilized.  This is up to the discretion of the user. You may want the system to just keep track of Members.</a:t>
            </a:r>
          </a:p>
          <a:p>
            <a:pPr>
              <a:spcBef>
                <a:spcPct val="50000"/>
              </a:spcBef>
              <a:buFontTx/>
              <a:buChar char="•"/>
            </a:pPr>
            <a:r>
              <a:rPr lang="en-US" sz="2200" dirty="0"/>
              <a:t>You will see many functions during the rest of the show.  YOU DO NOT HAVE TO USE THEM, it is up to you</a:t>
            </a:r>
            <a:r>
              <a:rPr lang="en-US" sz="2200" dirty="0" smtClean="0"/>
              <a:t>.</a:t>
            </a:r>
          </a:p>
          <a:p>
            <a:pPr>
              <a:spcBef>
                <a:spcPct val="50000"/>
              </a:spcBef>
              <a:buFontTx/>
              <a:buChar char="•"/>
            </a:pPr>
            <a:r>
              <a:rPr lang="en-US" sz="2200" dirty="0" smtClean="0"/>
              <a:t>The important Fact, ALL functions come with the program, we do not itemize by function.</a:t>
            </a:r>
            <a:endParaRPr lang="en-US" sz="2200" dirty="0"/>
          </a:p>
          <a:p>
            <a:pPr>
              <a:spcBef>
                <a:spcPct val="50000"/>
              </a:spcBef>
              <a:buFontTx/>
              <a:buChar char="•"/>
            </a:pPr>
            <a:endParaRPr lang="en-US" sz="2200" dirty="0"/>
          </a:p>
        </p:txBody>
      </p:sp>
    </p:spTree>
  </p:cSld>
  <p:clrMapOvr>
    <a:masterClrMapping/>
  </p:clrMapOvr>
  <p:transition spd="med" advTm="300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The e-Chamber Finance Menu, note the Auto Invoicing button circled below.  This will automatically create invoices when they are due and also check for errors as shown on the next 2 slides</a:t>
            </a:r>
            <a:r>
              <a:rPr lang="en-US" dirty="0" smtClean="0"/>
              <a:t>. Set Days forward to create invoice due before the date.</a:t>
            </a:r>
            <a:endParaRPr lang="en-US" dirty="0"/>
          </a:p>
        </p:txBody>
      </p:sp>
      <p:pic>
        <p:nvPicPr>
          <p:cNvPr id="5" name="Picture 4" descr="ECfinance.JPG"/>
          <p:cNvPicPr>
            <a:picLocks noChangeAspect="1"/>
          </p:cNvPicPr>
          <p:nvPr/>
        </p:nvPicPr>
        <p:blipFill>
          <a:blip r:embed="rId2" cstate="print"/>
          <a:stretch>
            <a:fillRect/>
          </a:stretch>
        </p:blipFill>
        <p:spPr>
          <a:xfrm>
            <a:off x="1676400" y="2057400"/>
            <a:ext cx="6715125" cy="4505325"/>
          </a:xfrm>
          <a:prstGeom prst="rect">
            <a:avLst/>
          </a:prstGeom>
        </p:spPr>
      </p:pic>
      <p:sp>
        <p:nvSpPr>
          <p:cNvPr id="6" name="Oval 11"/>
          <p:cNvSpPr>
            <a:spLocks noChangeArrowheads="1"/>
          </p:cNvSpPr>
          <p:nvPr/>
        </p:nvSpPr>
        <p:spPr bwMode="auto">
          <a:xfrm>
            <a:off x="1828800" y="5257800"/>
            <a:ext cx="2286000" cy="762000"/>
          </a:xfrm>
          <a:prstGeom prst="ellipse">
            <a:avLst/>
          </a:prstGeom>
          <a:noFill/>
          <a:ln w="25400">
            <a:solidFill>
              <a:srgbClr val="FF0000"/>
            </a:solidFill>
            <a:round/>
            <a:headEnd/>
            <a:tailEnd/>
          </a:ln>
          <a:effectLst/>
        </p:spPr>
        <p:txBody>
          <a:bodyPr wrap="none" anchor="ctr"/>
          <a:lstStyle/>
          <a:p>
            <a:endParaRPr lang="en-US" dirty="0">
              <a:solidFill>
                <a:srgbClr val="C00000"/>
              </a:solidFill>
            </a:endParaRPr>
          </a:p>
        </p:txBody>
      </p:sp>
    </p:spTree>
  </p:cSld>
  <p:clrMapOvr>
    <a:masterClrMapping/>
  </p:clrMapOvr>
  <p:transition spd="med" advTm="300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After clicking Auto Invoicing, e-Chamber does error checking on all members prior to creating invoices with the error type.  The user can correct these errors here prior to continuing by clicking Continue circled below</a:t>
            </a:r>
            <a:r>
              <a:rPr lang="en-US" dirty="0" smtClean="0"/>
              <a:t>. Click Continue with No errors.</a:t>
            </a:r>
            <a:endParaRPr lang="en-US" dirty="0"/>
          </a:p>
        </p:txBody>
      </p:sp>
      <p:pic>
        <p:nvPicPr>
          <p:cNvPr id="5" name="Picture 4" descr="ECautoInvA.JPG"/>
          <p:cNvPicPr>
            <a:picLocks noChangeAspect="1"/>
          </p:cNvPicPr>
          <p:nvPr/>
        </p:nvPicPr>
        <p:blipFill>
          <a:blip r:embed="rId2" cstate="print"/>
          <a:stretch>
            <a:fillRect/>
          </a:stretch>
        </p:blipFill>
        <p:spPr>
          <a:xfrm>
            <a:off x="1066800" y="2286000"/>
            <a:ext cx="7886700" cy="4029075"/>
          </a:xfrm>
          <a:prstGeom prst="rect">
            <a:avLst/>
          </a:prstGeom>
        </p:spPr>
      </p:pic>
      <p:sp>
        <p:nvSpPr>
          <p:cNvPr id="6" name="Oval 4"/>
          <p:cNvSpPr>
            <a:spLocks noChangeArrowheads="1"/>
          </p:cNvSpPr>
          <p:nvPr/>
        </p:nvSpPr>
        <p:spPr bwMode="auto">
          <a:xfrm>
            <a:off x="1219200" y="3657600"/>
            <a:ext cx="2286000" cy="6096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a:t>Last, you can view the members who will have invoices created based on the Next due date set on the finance menu.  To create the invoices so they appear on the open/closed invoice form, click the Continue button circled below</a:t>
            </a:r>
            <a:r>
              <a:rPr lang="en-US" sz="2000" dirty="0" smtClean="0"/>
              <a:t>. Once completed you can then click Print Invoices (Batch), select the date and continue.  Invoices also now appear in Open Invoices to </a:t>
            </a:r>
            <a:r>
              <a:rPr lang="en-US" sz="2000" dirty="0" err="1" smtClean="0"/>
              <a:t>Rcv</a:t>
            </a:r>
            <a:r>
              <a:rPr lang="en-US" sz="2000" dirty="0" smtClean="0"/>
              <a:t> Payment</a:t>
            </a:r>
            <a:endParaRPr lang="en-US" sz="2000" dirty="0"/>
          </a:p>
        </p:txBody>
      </p:sp>
      <p:pic>
        <p:nvPicPr>
          <p:cNvPr id="5" name="Picture 4" descr="ECautoInvB.JPG"/>
          <p:cNvPicPr>
            <a:picLocks noChangeAspect="1"/>
          </p:cNvPicPr>
          <p:nvPr/>
        </p:nvPicPr>
        <p:blipFill>
          <a:blip r:embed="rId2" cstate="print"/>
          <a:stretch>
            <a:fillRect/>
          </a:stretch>
        </p:blipFill>
        <p:spPr>
          <a:xfrm>
            <a:off x="1143000" y="2362200"/>
            <a:ext cx="7698971" cy="2841902"/>
          </a:xfrm>
          <a:prstGeom prst="rect">
            <a:avLst/>
          </a:prstGeom>
        </p:spPr>
      </p:pic>
      <p:sp>
        <p:nvSpPr>
          <p:cNvPr id="6" name="Oval 4"/>
          <p:cNvSpPr>
            <a:spLocks noChangeArrowheads="1"/>
          </p:cNvSpPr>
          <p:nvPr/>
        </p:nvSpPr>
        <p:spPr bwMode="auto">
          <a:xfrm>
            <a:off x="3581400" y="2362200"/>
            <a:ext cx="2438400" cy="3048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026"/>
          <p:cNvSpPr txBox="1">
            <a:spLocks noChangeArrowheads="1"/>
          </p:cNvSpPr>
          <p:nvPr/>
        </p:nvSpPr>
        <p:spPr bwMode="auto">
          <a:xfrm>
            <a:off x="1130300" y="0"/>
            <a:ext cx="8007350" cy="1800225"/>
          </a:xfrm>
          <a:prstGeom prst="rect">
            <a:avLst/>
          </a:prstGeom>
          <a:noFill/>
          <a:ln w="9525">
            <a:noFill/>
            <a:miter lim="800000"/>
            <a:headEnd/>
            <a:tailEnd/>
          </a:ln>
          <a:effectLst/>
        </p:spPr>
        <p:txBody>
          <a:bodyPr>
            <a:spAutoFit/>
          </a:bodyPr>
          <a:lstStyle/>
          <a:p>
            <a:pPr>
              <a:spcBef>
                <a:spcPct val="50000"/>
              </a:spcBef>
            </a:pPr>
            <a:r>
              <a:rPr lang="en-US" sz="2800" dirty="0"/>
              <a:t>Bank account setup from the Finance Menu-All balances will be 0 until you enter the beginning balance in each register or ledger.  NOTE the transfer funds function</a:t>
            </a:r>
          </a:p>
        </p:txBody>
      </p:sp>
      <p:pic>
        <p:nvPicPr>
          <p:cNvPr id="4" name="Picture 3" descr="ECfinAccts.JPG"/>
          <p:cNvPicPr>
            <a:picLocks noChangeAspect="1"/>
          </p:cNvPicPr>
          <p:nvPr/>
        </p:nvPicPr>
        <p:blipFill>
          <a:blip r:embed="rId2" cstate="print"/>
          <a:stretch>
            <a:fillRect/>
          </a:stretch>
        </p:blipFill>
        <p:spPr>
          <a:xfrm>
            <a:off x="1066800" y="2286000"/>
            <a:ext cx="8077200" cy="2136068"/>
          </a:xfrm>
          <a:prstGeom prst="rect">
            <a:avLst/>
          </a:prstGeom>
        </p:spPr>
      </p:pic>
    </p:spTree>
  </p:cSld>
  <p:clrMapOvr>
    <a:masterClrMapping/>
  </p:clrMapOvr>
  <p:transition spd="med" advTm="300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30300" y="0"/>
            <a:ext cx="8007350" cy="1373188"/>
          </a:xfrm>
          <a:prstGeom prst="rect">
            <a:avLst/>
          </a:prstGeom>
          <a:noFill/>
          <a:ln w="9525">
            <a:noFill/>
            <a:miter lim="800000"/>
            <a:headEnd/>
            <a:tailEnd/>
          </a:ln>
          <a:effectLst/>
        </p:spPr>
        <p:txBody>
          <a:bodyPr>
            <a:spAutoFit/>
          </a:bodyPr>
          <a:lstStyle/>
          <a:p>
            <a:pPr>
              <a:spcBef>
                <a:spcPct val="50000"/>
              </a:spcBef>
            </a:pPr>
            <a:r>
              <a:rPr lang="en-US" sz="2800"/>
              <a:t>Second, you setup your Master chart of accounts-Note the Account # field that can be used as a cross reference to an accountants system.</a:t>
            </a:r>
          </a:p>
        </p:txBody>
      </p:sp>
      <p:pic>
        <p:nvPicPr>
          <p:cNvPr id="4" name="Picture 3" descr="ECcofAa.JPG"/>
          <p:cNvPicPr>
            <a:picLocks noChangeAspect="1"/>
          </p:cNvPicPr>
          <p:nvPr/>
        </p:nvPicPr>
        <p:blipFill>
          <a:blip r:embed="rId2" cstate="print"/>
          <a:stretch>
            <a:fillRect/>
          </a:stretch>
        </p:blipFill>
        <p:spPr>
          <a:xfrm>
            <a:off x="1191495" y="1995055"/>
            <a:ext cx="7759817" cy="4699000"/>
          </a:xfrm>
          <a:prstGeom prst="rect">
            <a:avLst/>
          </a:prstGeom>
        </p:spPr>
      </p:pic>
    </p:spTree>
  </p:cSld>
  <p:clrMapOvr>
    <a:masterClrMapping/>
  </p:clrMapOvr>
  <p:transition spd="med" advTm="300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a:t>You than can create items or sub accounts to assign to the master  accounts created.  This allows the program to create the Profit and Loss statements as well as track costs by items.  Tracking these to budgets is also automatic.</a:t>
            </a:r>
          </a:p>
        </p:txBody>
      </p:sp>
      <p:pic>
        <p:nvPicPr>
          <p:cNvPr id="4" name="Picture 3" descr="ECcofAb.JPG"/>
          <p:cNvPicPr>
            <a:picLocks noChangeAspect="1"/>
          </p:cNvPicPr>
          <p:nvPr/>
        </p:nvPicPr>
        <p:blipFill>
          <a:blip r:embed="rId2" cstate="print"/>
          <a:stretch>
            <a:fillRect/>
          </a:stretch>
        </p:blipFill>
        <p:spPr>
          <a:xfrm>
            <a:off x="1544805" y="1979963"/>
            <a:ext cx="6934200" cy="4800054"/>
          </a:xfrm>
          <a:prstGeom prst="rect">
            <a:avLst/>
          </a:prstGeom>
        </p:spPr>
      </p:pic>
    </p:spTree>
  </p:cSld>
  <p:clrMapOvr>
    <a:masterClrMapping/>
  </p:clrMapOvr>
  <p:transition spd="med" advTm="300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smtClean="0"/>
              <a:t>From the Finance Menu, e-Chamber </a:t>
            </a:r>
            <a:r>
              <a:rPr lang="en-US" dirty="0"/>
              <a:t>allows for unlimited dues structures that are used to assign to a member.  The program also allows for a global update of dues when increases occur or you can update the fee for a single dues description.</a:t>
            </a:r>
          </a:p>
        </p:txBody>
      </p:sp>
      <p:pic>
        <p:nvPicPr>
          <p:cNvPr id="5" name="Picture 4" descr="ECdues.JPG"/>
          <p:cNvPicPr>
            <a:picLocks noChangeAspect="1"/>
          </p:cNvPicPr>
          <p:nvPr/>
        </p:nvPicPr>
        <p:blipFill>
          <a:blip r:embed="rId2" cstate="print"/>
          <a:stretch>
            <a:fillRect/>
          </a:stretch>
        </p:blipFill>
        <p:spPr>
          <a:xfrm>
            <a:off x="1136075" y="2029690"/>
            <a:ext cx="7744851" cy="4639772"/>
          </a:xfrm>
          <a:prstGeom prst="rect">
            <a:avLst/>
          </a:prstGeom>
        </p:spPr>
      </p:pic>
    </p:spTree>
  </p:cSld>
  <p:clrMapOvr>
    <a:masterClrMapping/>
  </p:clrMapOvr>
  <p:transition spd="med" advTm="300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130300" y="0"/>
            <a:ext cx="8007350" cy="1323439"/>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e-Chamber </a:t>
            </a:r>
            <a:r>
              <a:rPr lang="en-US" sz="2000" dirty="0"/>
              <a:t>also allows the user to setup fees that are used in auto invoicing of member dues.  Up to 9 additional fees (defined by the user) can be setup.  There are also 3 fees that can be set for application/setup, kiosk, and Newsletter </a:t>
            </a:r>
            <a:r>
              <a:rPr lang="en-US" sz="2000" dirty="0" smtClean="0"/>
              <a:t>advertising.</a:t>
            </a:r>
            <a:endParaRPr lang="en-US" sz="2000" dirty="0"/>
          </a:p>
        </p:txBody>
      </p:sp>
      <p:pic>
        <p:nvPicPr>
          <p:cNvPr id="4" name="Picture 3" descr="ECotherFee.JPG"/>
          <p:cNvPicPr>
            <a:picLocks noChangeAspect="1"/>
          </p:cNvPicPr>
          <p:nvPr/>
        </p:nvPicPr>
        <p:blipFill>
          <a:blip r:embed="rId2" cstate="print"/>
          <a:stretch>
            <a:fillRect/>
          </a:stretch>
        </p:blipFill>
        <p:spPr>
          <a:xfrm>
            <a:off x="2292936" y="2028105"/>
            <a:ext cx="5257800" cy="4732910"/>
          </a:xfrm>
          <a:prstGeom prst="rect">
            <a:avLst/>
          </a:prstGeom>
        </p:spPr>
      </p:pic>
    </p:spTree>
  </p:cSld>
  <p:clrMapOvr>
    <a:masterClrMapping/>
  </p:clrMapOvr>
  <p:transition spd="med" advTm="30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13665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e-Chamber starts with the click of a button from your desktop and launches the Log On  Screen</a:t>
            </a:r>
          </a:p>
        </p:txBody>
      </p:sp>
      <p:pic>
        <p:nvPicPr>
          <p:cNvPr id="4" name="Picture 3" descr="EClogOn.jpg"/>
          <p:cNvPicPr>
            <a:picLocks noChangeAspect="1"/>
          </p:cNvPicPr>
          <p:nvPr/>
        </p:nvPicPr>
        <p:blipFill>
          <a:blip r:embed="rId2" cstate="print"/>
          <a:stretch>
            <a:fillRect/>
          </a:stretch>
        </p:blipFill>
        <p:spPr>
          <a:xfrm>
            <a:off x="2057400" y="2438400"/>
            <a:ext cx="5638800" cy="4057650"/>
          </a:xfrm>
          <a:prstGeom prst="rect">
            <a:avLst/>
          </a:prstGeom>
        </p:spPr>
      </p:pic>
    </p:spTree>
  </p:cSld>
  <p:clrMapOvr>
    <a:masterClrMapping/>
  </p:clrMapOvr>
  <p:transition spd="med" advTm="300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051"/>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you select which of the 10 Register you want to view. The Checking </a:t>
            </a:r>
            <a:r>
              <a:rPr lang="en-US" sz="2000" dirty="0"/>
              <a:t>Register </a:t>
            </a:r>
            <a:r>
              <a:rPr lang="en-US" sz="2000" dirty="0" smtClean="0"/>
              <a:t>is the default, </a:t>
            </a:r>
            <a:r>
              <a:rPr lang="en-US" sz="2000" dirty="0"/>
              <a:t>Note the ability to Void any transaction from the ledger, the program knows what type of transaction it is (Bill, Invoice Payment, tax payment, etc) and will handle it </a:t>
            </a:r>
            <a:r>
              <a:rPr lang="en-US" sz="2000" dirty="0" smtClean="0"/>
              <a:t>appropriately.  View Split Details circled below to see the accounts assigned.</a:t>
            </a:r>
            <a:endParaRPr lang="en-US" sz="2000" dirty="0"/>
          </a:p>
        </p:txBody>
      </p:sp>
      <p:pic>
        <p:nvPicPr>
          <p:cNvPr id="4" name="Picture 3" descr="ECregister.JPG"/>
          <p:cNvPicPr>
            <a:picLocks noChangeAspect="1"/>
          </p:cNvPicPr>
          <p:nvPr/>
        </p:nvPicPr>
        <p:blipFill>
          <a:blip r:embed="rId2" cstate="print"/>
          <a:stretch>
            <a:fillRect/>
          </a:stretch>
        </p:blipFill>
        <p:spPr>
          <a:xfrm>
            <a:off x="1115290" y="2057400"/>
            <a:ext cx="7959243" cy="4607232"/>
          </a:xfrm>
          <a:prstGeom prst="rect">
            <a:avLst/>
          </a:prstGeom>
        </p:spPr>
      </p:pic>
      <p:sp>
        <p:nvSpPr>
          <p:cNvPr id="5" name="Oval 4"/>
          <p:cNvSpPr/>
          <p:nvPr/>
        </p:nvSpPr>
        <p:spPr bwMode="auto">
          <a:xfrm>
            <a:off x="4495800" y="6227620"/>
            <a:ext cx="10668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130300" y="2730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Reconcile Form-one for each of the 10 </a:t>
            </a:r>
            <a:r>
              <a:rPr lang="en-US" sz="2000" dirty="0" smtClean="0"/>
              <a:t>accounts.  Enter Period Ending date, Ending Balance. Check deposits and debits on bank statement.  If balanced, Difference will be ZERO, you can then click Reconcile in the upper right. Reconciles can also be “Undone” from the related Register.</a:t>
            </a:r>
            <a:endParaRPr lang="en-US" sz="2000" dirty="0"/>
          </a:p>
        </p:txBody>
      </p:sp>
      <p:pic>
        <p:nvPicPr>
          <p:cNvPr id="4" name="Picture 3" descr="ECreconcile.JPG"/>
          <p:cNvPicPr>
            <a:picLocks noChangeAspect="1"/>
          </p:cNvPicPr>
          <p:nvPr/>
        </p:nvPicPr>
        <p:blipFill>
          <a:blip r:embed="rId2" cstate="print"/>
          <a:stretch>
            <a:fillRect/>
          </a:stretch>
        </p:blipFill>
        <p:spPr>
          <a:xfrm>
            <a:off x="1371600" y="2057400"/>
            <a:ext cx="7410450" cy="4591050"/>
          </a:xfrm>
          <a:prstGeom prst="rect">
            <a:avLst/>
          </a:prstGeom>
        </p:spPr>
      </p:pic>
    </p:spTree>
  </p:cSld>
  <p:clrMapOvr>
    <a:masterClrMapping/>
  </p:clrMapOvr>
  <p:transition spd="med" advTm="3000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1130300" y="273050"/>
            <a:ext cx="8007350" cy="1384995"/>
          </a:xfrm>
          <a:prstGeom prst="rect">
            <a:avLst/>
          </a:prstGeom>
          <a:noFill/>
          <a:ln w="9525">
            <a:noFill/>
            <a:miter lim="800000"/>
            <a:headEnd/>
            <a:tailEnd/>
          </a:ln>
          <a:effectLst/>
        </p:spPr>
        <p:txBody>
          <a:bodyPr>
            <a:spAutoFit/>
          </a:bodyPr>
          <a:lstStyle/>
          <a:p>
            <a:pPr>
              <a:spcBef>
                <a:spcPct val="50000"/>
              </a:spcBef>
            </a:pPr>
            <a:r>
              <a:rPr lang="en-US" sz="2800" dirty="0" smtClean="0"/>
              <a:t>From the Finance Menu, the </a:t>
            </a:r>
            <a:r>
              <a:rPr lang="en-US" sz="2800" dirty="0"/>
              <a:t>Budget Summary Form-Note, create multiple budgets for one year or create a budget for </a:t>
            </a:r>
            <a:r>
              <a:rPr lang="en-US" sz="2800" dirty="0" smtClean="0"/>
              <a:t>events.  Select and click Budget Detail</a:t>
            </a:r>
            <a:endParaRPr lang="en-US" sz="2800" dirty="0"/>
          </a:p>
        </p:txBody>
      </p:sp>
      <p:pic>
        <p:nvPicPr>
          <p:cNvPr id="4" name="Picture 3" descr="ECbudgetA.JPG"/>
          <p:cNvPicPr>
            <a:picLocks noChangeAspect="1"/>
          </p:cNvPicPr>
          <p:nvPr/>
        </p:nvPicPr>
        <p:blipFill>
          <a:blip r:embed="rId2" cstate="print"/>
          <a:stretch>
            <a:fillRect/>
          </a:stretch>
        </p:blipFill>
        <p:spPr>
          <a:xfrm>
            <a:off x="1219200" y="2362200"/>
            <a:ext cx="7581900" cy="2352675"/>
          </a:xfrm>
          <a:prstGeom prst="rect">
            <a:avLst/>
          </a:prstGeom>
        </p:spPr>
      </p:pic>
    </p:spTree>
  </p:cSld>
  <p:clrMapOvr>
    <a:masterClrMapping/>
  </p:clrMapOvr>
  <p:transition spd="med" advTm="3000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136650" y="304800"/>
            <a:ext cx="8007350" cy="1323439"/>
          </a:xfrm>
          <a:prstGeom prst="rect">
            <a:avLst/>
          </a:prstGeom>
          <a:noFill/>
          <a:ln w="9525">
            <a:noFill/>
            <a:miter lim="800000"/>
            <a:headEnd/>
            <a:tailEnd/>
          </a:ln>
          <a:effectLst/>
        </p:spPr>
        <p:txBody>
          <a:bodyPr>
            <a:spAutoFit/>
          </a:bodyPr>
          <a:lstStyle/>
          <a:p>
            <a:pPr>
              <a:spcBef>
                <a:spcPct val="50000"/>
              </a:spcBef>
            </a:pPr>
            <a:r>
              <a:rPr lang="en-US" sz="2000" dirty="0"/>
              <a:t>The Budget Detail Form, note the program will track </a:t>
            </a:r>
            <a:r>
              <a:rPr lang="en-US" sz="2000" dirty="0" err="1" smtClean="0"/>
              <a:t>actuals</a:t>
            </a:r>
            <a:r>
              <a:rPr lang="en-US" sz="2000" dirty="0" smtClean="0"/>
              <a:t> </a:t>
            </a:r>
            <a:r>
              <a:rPr lang="en-US" sz="2000" dirty="0"/>
              <a:t>for each account item for the current year and the previous </a:t>
            </a:r>
            <a:r>
              <a:rPr lang="en-US" sz="2000" dirty="0" smtClean="0"/>
              <a:t>year. You enter the amount to budget for that year.  You can also do sub account budgeting and then view reports on Budgeted vs. Actual throughout the year.</a:t>
            </a:r>
            <a:endParaRPr lang="en-US" sz="2000" dirty="0"/>
          </a:p>
        </p:txBody>
      </p:sp>
      <p:pic>
        <p:nvPicPr>
          <p:cNvPr id="4" name="Picture 3" descr="ECbudgetB.JPG"/>
          <p:cNvPicPr>
            <a:picLocks noChangeAspect="1"/>
          </p:cNvPicPr>
          <p:nvPr/>
        </p:nvPicPr>
        <p:blipFill>
          <a:blip r:embed="rId2" cstate="print"/>
          <a:stretch>
            <a:fillRect/>
          </a:stretch>
        </p:blipFill>
        <p:spPr>
          <a:xfrm>
            <a:off x="1143000" y="2057405"/>
            <a:ext cx="7772400" cy="4695534"/>
          </a:xfrm>
          <a:prstGeom prst="rect">
            <a:avLst/>
          </a:prstGeom>
        </p:spPr>
      </p:pic>
    </p:spTree>
  </p:cSld>
  <p:clrMapOvr>
    <a:masterClrMapping/>
  </p:clrMapOvr>
  <p:transition spd="med" advTm="3000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990600" y="239713"/>
            <a:ext cx="8153400" cy="1323439"/>
          </a:xfrm>
          <a:prstGeom prst="rect">
            <a:avLst/>
          </a:prstGeom>
          <a:noFill/>
          <a:ln w="9525">
            <a:noFill/>
            <a:miter lim="800000"/>
            <a:headEnd/>
            <a:tailEnd/>
          </a:ln>
          <a:effectLst/>
        </p:spPr>
        <p:txBody>
          <a:bodyPr wrap="square">
            <a:spAutoFit/>
          </a:bodyPr>
          <a:lstStyle/>
          <a:p>
            <a:pPr>
              <a:spcBef>
                <a:spcPct val="50000"/>
              </a:spcBef>
            </a:pPr>
            <a:r>
              <a:rPr lang="en-US" sz="2000" dirty="0" smtClean="0"/>
              <a:t>From the Finance Menu, make </a:t>
            </a:r>
            <a:r>
              <a:rPr lang="en-US" sz="2000" dirty="0"/>
              <a:t>deposits window.  Records are automatically created when receiving </a:t>
            </a:r>
            <a:r>
              <a:rPr lang="en-US" sz="2000" dirty="0" smtClean="0"/>
              <a:t>cash, check or Credit Card Batched </a:t>
            </a:r>
            <a:r>
              <a:rPr lang="en-US" sz="2000" dirty="0"/>
              <a:t>payments.  Select the deposits desired.  Also note the ability to Void a deposit from this view</a:t>
            </a:r>
            <a:r>
              <a:rPr lang="en-US" sz="2000" dirty="0" smtClean="0"/>
              <a:t>.  Once you have grouped all click Close to record to the related register.</a:t>
            </a:r>
            <a:endParaRPr lang="en-US" sz="2000" dirty="0"/>
          </a:p>
        </p:txBody>
      </p:sp>
      <p:pic>
        <p:nvPicPr>
          <p:cNvPr id="4" name="Picture 3" descr="ECdeposit.JPG"/>
          <p:cNvPicPr>
            <a:picLocks noChangeAspect="1"/>
          </p:cNvPicPr>
          <p:nvPr/>
        </p:nvPicPr>
        <p:blipFill>
          <a:blip r:embed="rId2" cstate="print"/>
          <a:stretch>
            <a:fillRect/>
          </a:stretch>
        </p:blipFill>
        <p:spPr>
          <a:xfrm>
            <a:off x="1032165" y="2161305"/>
            <a:ext cx="8064606" cy="4400550"/>
          </a:xfrm>
          <a:prstGeom prst="rect">
            <a:avLst/>
          </a:prstGeom>
        </p:spPr>
      </p:pic>
    </p:spTree>
  </p:cSld>
  <p:clrMapOvr>
    <a:masterClrMapping/>
  </p:clrMapOvr>
  <p:transition spd="med" advTm="30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136650" y="223838"/>
            <a:ext cx="8007350" cy="1477328"/>
          </a:xfrm>
          <a:prstGeom prst="rect">
            <a:avLst/>
          </a:prstGeom>
          <a:noFill/>
          <a:ln w="9525">
            <a:noFill/>
            <a:miter lim="800000"/>
            <a:headEnd/>
            <a:tailEnd/>
          </a:ln>
          <a:effectLst/>
        </p:spPr>
        <p:txBody>
          <a:bodyPr>
            <a:spAutoFit/>
          </a:bodyPr>
          <a:lstStyle/>
          <a:p>
            <a:pPr>
              <a:spcBef>
                <a:spcPct val="50000"/>
              </a:spcBef>
            </a:pPr>
            <a:r>
              <a:rPr lang="en-US" sz="1800" dirty="0"/>
              <a:t>The </a:t>
            </a:r>
            <a:r>
              <a:rPr lang="en-US" sz="1800" dirty="0" smtClean="0"/>
              <a:t>Add/Edit Invoice </a:t>
            </a:r>
            <a:r>
              <a:rPr lang="en-US" sz="1800" dirty="0"/>
              <a:t>form. Note that multiple items can be attached to one invoice to allow account splits-Also note you can assign an invoice item to an event as an option</a:t>
            </a:r>
            <a:r>
              <a:rPr lang="en-US" sz="1800" dirty="0" smtClean="0"/>
              <a:t>.  Invoices can be manually created for member or non members.  To Edit an invoice you put your cursor in the Invoice number field and use the Control F on your keyboard to find that invoice number.</a:t>
            </a:r>
            <a:endParaRPr lang="en-US" sz="1800" dirty="0"/>
          </a:p>
        </p:txBody>
      </p:sp>
      <p:pic>
        <p:nvPicPr>
          <p:cNvPr id="4" name="Picture 3" descr="ECinvoiceAdd.JPG"/>
          <p:cNvPicPr>
            <a:picLocks noChangeAspect="1"/>
          </p:cNvPicPr>
          <p:nvPr/>
        </p:nvPicPr>
        <p:blipFill>
          <a:blip r:embed="rId2" cstate="print"/>
          <a:stretch>
            <a:fillRect/>
          </a:stretch>
        </p:blipFill>
        <p:spPr>
          <a:xfrm>
            <a:off x="1600200" y="1981200"/>
            <a:ext cx="6705600" cy="4679182"/>
          </a:xfrm>
          <a:prstGeom prst="rect">
            <a:avLst/>
          </a:prstGeom>
        </p:spPr>
      </p:pic>
    </p:spTree>
  </p:cSld>
  <p:clrMapOvr>
    <a:masterClrMapping/>
  </p:clrMapOvr>
  <p:transition spd="med" advTm="300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569660"/>
          </a:xfrm>
          <a:prstGeom prst="rect">
            <a:avLst/>
          </a:prstGeom>
          <a:noFill/>
          <a:ln w="9525">
            <a:noFill/>
            <a:miter lim="800000"/>
            <a:headEnd/>
            <a:tailEnd/>
          </a:ln>
          <a:effectLst/>
        </p:spPr>
        <p:txBody>
          <a:bodyPr>
            <a:spAutoFit/>
          </a:bodyPr>
          <a:lstStyle/>
          <a:p>
            <a:pPr>
              <a:spcBef>
                <a:spcPct val="50000"/>
              </a:spcBef>
            </a:pPr>
            <a:r>
              <a:rPr lang="en-US" dirty="0"/>
              <a:t>The open invoices form.  Receive Payments similar to Merchandise Sales.  Invoices created automatically for Member dues . Note links to Invoice Detail and print Invoice function</a:t>
            </a:r>
            <a:r>
              <a:rPr lang="en-US" dirty="0" smtClean="0"/>
              <a:t>.</a:t>
            </a:r>
            <a:r>
              <a:rPr lang="en-US" dirty="0"/>
              <a:t> </a:t>
            </a:r>
            <a:r>
              <a:rPr lang="en-US" dirty="0" smtClean="0"/>
              <a:t>A sample invoice is shown on the next slide.</a:t>
            </a:r>
          </a:p>
        </p:txBody>
      </p:sp>
      <p:pic>
        <p:nvPicPr>
          <p:cNvPr id="4" name="Picture 3" descr="ECinvoiceOpen.JPG"/>
          <p:cNvPicPr>
            <a:picLocks noChangeAspect="1"/>
          </p:cNvPicPr>
          <p:nvPr/>
        </p:nvPicPr>
        <p:blipFill>
          <a:blip r:embed="rId2" cstate="print"/>
          <a:stretch>
            <a:fillRect/>
          </a:stretch>
        </p:blipFill>
        <p:spPr>
          <a:xfrm>
            <a:off x="1080655" y="2313700"/>
            <a:ext cx="7975600" cy="4267200"/>
          </a:xfrm>
          <a:prstGeom prst="rect">
            <a:avLst/>
          </a:prstGeom>
        </p:spPr>
      </p:pic>
    </p:spTree>
  </p:cSld>
  <p:clrMapOvr>
    <a:masterClrMapping/>
  </p:clrMapOvr>
  <p:transition spd="med" advTm="300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When you print invoices in batch or single you will be prompted to select a message.  These message options are created by the user in the Administration Menu.</a:t>
            </a:r>
          </a:p>
        </p:txBody>
      </p:sp>
      <p:pic>
        <p:nvPicPr>
          <p:cNvPr id="5" name="Picture 4" descr="ECinvoicePrintA.JPG"/>
          <p:cNvPicPr>
            <a:picLocks noChangeAspect="1"/>
          </p:cNvPicPr>
          <p:nvPr/>
        </p:nvPicPr>
        <p:blipFill>
          <a:blip r:embed="rId2" cstate="print"/>
          <a:stretch>
            <a:fillRect/>
          </a:stretch>
        </p:blipFill>
        <p:spPr>
          <a:xfrm>
            <a:off x="1087580" y="2209800"/>
            <a:ext cx="8001000" cy="3945532"/>
          </a:xfrm>
          <a:prstGeom prst="rect">
            <a:avLst/>
          </a:prstGeom>
        </p:spPr>
      </p:pic>
    </p:spTree>
  </p:cSld>
  <p:clrMapOvr>
    <a:masterClrMapping/>
  </p:clrMapOvr>
  <p:transition spd="med" advTm="3000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The invoice once open can now be printed or emailed, also note this again is a custom report that chambers can instruct BAAC how they want it to look.</a:t>
            </a:r>
          </a:p>
        </p:txBody>
      </p:sp>
      <p:pic>
        <p:nvPicPr>
          <p:cNvPr id="4" name="Picture 3" descr="ECinvoicePrintB.JPG"/>
          <p:cNvPicPr>
            <a:picLocks noChangeAspect="1"/>
          </p:cNvPicPr>
          <p:nvPr/>
        </p:nvPicPr>
        <p:blipFill>
          <a:blip r:embed="rId2" cstate="print"/>
          <a:stretch>
            <a:fillRect/>
          </a:stretch>
        </p:blipFill>
        <p:spPr>
          <a:xfrm>
            <a:off x="3276600" y="2133600"/>
            <a:ext cx="3205163" cy="4356144"/>
          </a:xfrm>
          <a:prstGeom prst="rect">
            <a:avLst/>
          </a:prstGeom>
        </p:spPr>
      </p:pic>
    </p:spTree>
  </p:cSld>
  <p:clrMapOvr>
    <a:masterClrMapping/>
  </p:clrMapOvr>
  <p:transition spd="med" advTm="300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015663"/>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the paid invoices </a:t>
            </a:r>
            <a:r>
              <a:rPr lang="en-US" sz="2000" dirty="0"/>
              <a:t>form.  </a:t>
            </a:r>
            <a:r>
              <a:rPr lang="en-US" sz="2000" dirty="0" smtClean="0"/>
              <a:t>This is history All time with some built in reports.  Also note the ability to Delete a payment which would return the invoice to Open Invoices.</a:t>
            </a:r>
            <a:endParaRPr lang="en-US" sz="2000" dirty="0"/>
          </a:p>
        </p:txBody>
      </p:sp>
      <p:pic>
        <p:nvPicPr>
          <p:cNvPr id="5" name="Picture 4" descr="ECinvoicePaid.JPG"/>
          <p:cNvPicPr>
            <a:picLocks noChangeAspect="1"/>
          </p:cNvPicPr>
          <p:nvPr/>
        </p:nvPicPr>
        <p:blipFill>
          <a:blip r:embed="rId2" cstate="print"/>
          <a:stretch>
            <a:fillRect/>
          </a:stretch>
        </p:blipFill>
        <p:spPr>
          <a:xfrm>
            <a:off x="1371600" y="2001985"/>
            <a:ext cx="7315200" cy="4762723"/>
          </a:xfrm>
          <a:prstGeom prst="rect">
            <a:avLst/>
          </a:prstGeom>
        </p:spPr>
      </p:pic>
    </p:spTree>
  </p:cSld>
  <p:clrMapOvr>
    <a:masterClrMapping/>
  </p:clrMapOvr>
  <p:transition spd="med" advTm="30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13030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Providing the User name and Password are correct, the e-Chamber main menu loads.</a:t>
            </a:r>
          </a:p>
        </p:txBody>
      </p:sp>
      <p:pic>
        <p:nvPicPr>
          <p:cNvPr id="4" name="Picture 3" descr="ECmainMenu.png"/>
          <p:cNvPicPr>
            <a:picLocks noChangeAspect="1"/>
          </p:cNvPicPr>
          <p:nvPr/>
        </p:nvPicPr>
        <p:blipFill>
          <a:blip r:embed="rId2" cstate="print"/>
          <a:stretch>
            <a:fillRect/>
          </a:stretch>
        </p:blipFill>
        <p:spPr>
          <a:xfrm>
            <a:off x="1219200" y="1988130"/>
            <a:ext cx="7487696" cy="4744112"/>
          </a:xfrm>
          <a:prstGeom prst="rect">
            <a:avLst/>
          </a:prstGeom>
        </p:spPr>
      </p:pic>
    </p:spTree>
  </p:cSld>
  <p:clrMapOvr>
    <a:masterClrMapping/>
  </p:clrMapOvr>
  <p:transition spd="med" advTm="3000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136650" y="244475"/>
            <a:ext cx="8007350" cy="1323439"/>
          </a:xfrm>
          <a:prstGeom prst="rect">
            <a:avLst/>
          </a:prstGeom>
          <a:noFill/>
          <a:ln w="9525">
            <a:noFill/>
            <a:miter lim="800000"/>
            <a:headEnd/>
            <a:tailEnd/>
          </a:ln>
          <a:effectLst/>
        </p:spPr>
        <p:txBody>
          <a:bodyPr>
            <a:spAutoFit/>
          </a:bodyPr>
          <a:lstStyle/>
          <a:p>
            <a:pPr>
              <a:spcBef>
                <a:spcPct val="50000"/>
              </a:spcBef>
            </a:pPr>
            <a:r>
              <a:rPr lang="en-US" sz="2000" dirty="0"/>
              <a:t>The Enter Bill Form.  The process for Bills is Enter, Pay, then Print (all selectable by the user).  Note that items can be assigned to an event for cost </a:t>
            </a:r>
            <a:r>
              <a:rPr lang="en-US" sz="2000" dirty="0" smtClean="0"/>
              <a:t>tracking. NOTE: If Bills are assigned to a single account, the user can also directly enter them into the appropriate directory and skip Enter and Pay Bill</a:t>
            </a:r>
            <a:endParaRPr lang="en-US" sz="2000" dirty="0"/>
          </a:p>
        </p:txBody>
      </p:sp>
      <p:pic>
        <p:nvPicPr>
          <p:cNvPr id="4" name="Picture 3" descr="ECbillEnter.JPG"/>
          <p:cNvPicPr>
            <a:picLocks noChangeAspect="1"/>
          </p:cNvPicPr>
          <p:nvPr/>
        </p:nvPicPr>
        <p:blipFill>
          <a:blip r:embed="rId2" cstate="print"/>
          <a:stretch>
            <a:fillRect/>
          </a:stretch>
        </p:blipFill>
        <p:spPr>
          <a:xfrm>
            <a:off x="2258306" y="1988428"/>
            <a:ext cx="5257800" cy="4828007"/>
          </a:xfrm>
          <a:prstGeom prst="rect">
            <a:avLst/>
          </a:prstGeom>
        </p:spPr>
      </p:pic>
    </p:spTree>
  </p:cSld>
  <p:clrMapOvr>
    <a:masterClrMapping/>
  </p:clrMapOvr>
  <p:transition spd="med" advTm="300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026"/>
          <p:cNvSpPr txBox="1">
            <a:spLocks noChangeArrowheads="1"/>
          </p:cNvSpPr>
          <p:nvPr/>
        </p:nvSpPr>
        <p:spPr bwMode="auto">
          <a:xfrm>
            <a:off x="1136650" y="228600"/>
            <a:ext cx="8007350" cy="1373188"/>
          </a:xfrm>
          <a:prstGeom prst="rect">
            <a:avLst/>
          </a:prstGeom>
          <a:noFill/>
          <a:ln w="9525">
            <a:noFill/>
            <a:miter lim="800000"/>
            <a:headEnd/>
            <a:tailEnd/>
          </a:ln>
          <a:effectLst/>
        </p:spPr>
        <p:txBody>
          <a:bodyPr>
            <a:spAutoFit/>
          </a:bodyPr>
          <a:lstStyle/>
          <a:p>
            <a:pPr>
              <a:spcBef>
                <a:spcPct val="50000"/>
              </a:spcBef>
            </a:pPr>
            <a:r>
              <a:rPr lang="en-US" sz="2800"/>
              <a:t>You the user selects which bills to pay based on those entered.  Note the checking account balance is visible and adjusts for each bill you select to pay</a:t>
            </a:r>
          </a:p>
        </p:txBody>
      </p:sp>
      <p:pic>
        <p:nvPicPr>
          <p:cNvPr id="4" name="Picture 3" descr="ECbillPay.JPG"/>
          <p:cNvPicPr>
            <a:picLocks noChangeAspect="1"/>
          </p:cNvPicPr>
          <p:nvPr/>
        </p:nvPicPr>
        <p:blipFill>
          <a:blip r:embed="rId2" cstate="print"/>
          <a:stretch>
            <a:fillRect/>
          </a:stretch>
        </p:blipFill>
        <p:spPr>
          <a:xfrm>
            <a:off x="2438400" y="2091790"/>
            <a:ext cx="5105400" cy="4627660"/>
          </a:xfrm>
          <a:prstGeom prst="rect">
            <a:avLst/>
          </a:prstGeom>
        </p:spPr>
      </p:pic>
    </p:spTree>
  </p:cSld>
  <p:clrMapOvr>
    <a:masterClrMapping/>
  </p:clrMapOvr>
  <p:transition spd="med" advTm="30000">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136650" y="117475"/>
            <a:ext cx="8007350" cy="1631216"/>
          </a:xfrm>
          <a:prstGeom prst="rect">
            <a:avLst/>
          </a:prstGeom>
          <a:noFill/>
          <a:ln w="9525">
            <a:noFill/>
            <a:miter lim="800000"/>
            <a:headEnd/>
            <a:tailEnd/>
          </a:ln>
          <a:effectLst/>
        </p:spPr>
        <p:txBody>
          <a:bodyPr>
            <a:spAutoFit/>
          </a:bodyPr>
          <a:lstStyle/>
          <a:p>
            <a:pPr>
              <a:spcBef>
                <a:spcPct val="50000"/>
              </a:spcBef>
            </a:pPr>
            <a:r>
              <a:rPr lang="en-US" sz="2000" dirty="0"/>
              <a:t>Any Bills selected to Pay will be on the Print Checks List. Just as in Bill to pay selection, you the user selects the checks to print. Checks are formatted for Voucher checks but can be modified for standard 3 to a sheet checks</a:t>
            </a:r>
            <a:r>
              <a:rPr lang="en-US" sz="2000" dirty="0" smtClean="0"/>
              <a:t>. Prior to opening the program will show the next check number, if incorrect or the first time using simply enter the check number to use.</a:t>
            </a:r>
            <a:endParaRPr lang="en-US" sz="2000" dirty="0"/>
          </a:p>
        </p:txBody>
      </p:sp>
      <p:pic>
        <p:nvPicPr>
          <p:cNvPr id="4" name="Picture 3" descr="ECcheckPrint.JPG"/>
          <p:cNvPicPr>
            <a:picLocks noChangeAspect="1"/>
          </p:cNvPicPr>
          <p:nvPr/>
        </p:nvPicPr>
        <p:blipFill>
          <a:blip r:embed="rId2" cstate="print"/>
          <a:stretch>
            <a:fillRect/>
          </a:stretch>
        </p:blipFill>
        <p:spPr>
          <a:xfrm>
            <a:off x="1143000" y="2362200"/>
            <a:ext cx="7610475" cy="3505200"/>
          </a:xfrm>
          <a:prstGeom prst="rect">
            <a:avLst/>
          </a:prstGeom>
        </p:spPr>
      </p:pic>
    </p:spTree>
  </p:cSld>
  <p:clrMapOvr>
    <a:masterClrMapping/>
  </p:clrMapOvr>
  <p:transition spd="med" advTm="30000">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026"/>
          <p:cNvSpPr txBox="1">
            <a:spLocks noChangeArrowheads="1"/>
          </p:cNvSpPr>
          <p:nvPr/>
        </p:nvSpPr>
        <p:spPr bwMode="auto">
          <a:xfrm>
            <a:off x="1136650" y="73025"/>
            <a:ext cx="8007350" cy="2092881"/>
          </a:xfrm>
          <a:prstGeom prst="rect">
            <a:avLst/>
          </a:prstGeom>
          <a:noFill/>
          <a:ln w="9525">
            <a:noFill/>
            <a:miter lim="800000"/>
            <a:headEnd/>
            <a:tailEnd/>
          </a:ln>
          <a:effectLst/>
        </p:spPr>
        <p:txBody>
          <a:bodyPr>
            <a:spAutoFit/>
          </a:bodyPr>
          <a:lstStyle/>
          <a:p>
            <a:pPr>
              <a:spcBef>
                <a:spcPct val="50000"/>
              </a:spcBef>
            </a:pPr>
            <a:r>
              <a:rPr lang="en-US" sz="2000" dirty="0" smtClean="0"/>
              <a:t>e-Chamber provides for data on each employee/volunteer, note the Payroll information.  Users can use this to have the program create paychecks and the program calculate state and federal taxes due.  Users also have the option to just enter Paychecks as a bill directly to the register, same as taxes due that were manually calculated or provided by and accountant.</a:t>
            </a:r>
            <a:endParaRPr lang="en-US" sz="2000" dirty="0"/>
          </a:p>
          <a:p>
            <a:pPr>
              <a:spcBef>
                <a:spcPct val="50000"/>
              </a:spcBef>
            </a:pPr>
            <a:endParaRPr lang="en-US" sz="2000" dirty="0"/>
          </a:p>
        </p:txBody>
      </p:sp>
      <p:pic>
        <p:nvPicPr>
          <p:cNvPr id="4" name="Picture 3" descr="ECemployDetail.JPG"/>
          <p:cNvPicPr>
            <a:picLocks noChangeAspect="1"/>
          </p:cNvPicPr>
          <p:nvPr/>
        </p:nvPicPr>
        <p:blipFill>
          <a:blip r:embed="rId2" cstate="print"/>
          <a:stretch>
            <a:fillRect/>
          </a:stretch>
        </p:blipFill>
        <p:spPr>
          <a:xfrm>
            <a:off x="1128710" y="2362200"/>
            <a:ext cx="7959870" cy="3938735"/>
          </a:xfrm>
          <a:prstGeom prst="rect">
            <a:avLst/>
          </a:prstGeom>
        </p:spPr>
      </p:pic>
    </p:spTree>
  </p:cSld>
  <p:clrMapOvr>
    <a:masterClrMapping/>
  </p:clrMapOvr>
  <p:transition spd="med" advTm="300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136650" y="228600"/>
            <a:ext cx="8007350" cy="1311275"/>
          </a:xfrm>
          <a:prstGeom prst="rect">
            <a:avLst/>
          </a:prstGeom>
          <a:noFill/>
          <a:ln w="9525">
            <a:noFill/>
            <a:miter lim="800000"/>
            <a:headEnd/>
            <a:tailEnd/>
          </a:ln>
          <a:effectLst/>
        </p:spPr>
        <p:txBody>
          <a:bodyPr>
            <a:spAutoFit/>
          </a:bodyPr>
          <a:lstStyle/>
          <a:p>
            <a:pPr>
              <a:spcBef>
                <a:spcPct val="50000"/>
              </a:spcBef>
            </a:pPr>
            <a:r>
              <a:rPr lang="en-US" sz="2000" dirty="0"/>
              <a:t>The </a:t>
            </a:r>
            <a:r>
              <a:rPr lang="en-US" sz="2000" dirty="0" smtClean="0"/>
              <a:t>Reports A </a:t>
            </a:r>
            <a:r>
              <a:rPr lang="en-US" sz="2000" dirty="0"/>
              <a:t>Menu, we will show a few examples in the next slides, there are to many to allow showing them </a:t>
            </a:r>
            <a:r>
              <a:rPr lang="en-US" sz="2000" dirty="0" smtClean="0"/>
              <a:t>all, well over 200 reports in e-Chamber.  </a:t>
            </a:r>
            <a:r>
              <a:rPr lang="en-US" sz="2000" dirty="0"/>
              <a:t>Reports are organized by function.  Note the Report Builder.  This allows the user to create their own reports outside of e-Chamber using real time data.</a:t>
            </a:r>
          </a:p>
        </p:txBody>
      </p:sp>
      <p:pic>
        <p:nvPicPr>
          <p:cNvPr id="4" name="Picture 3" descr="ECreportsA.JPG"/>
          <p:cNvPicPr>
            <a:picLocks noChangeAspect="1"/>
          </p:cNvPicPr>
          <p:nvPr/>
        </p:nvPicPr>
        <p:blipFill>
          <a:blip r:embed="rId2" cstate="print"/>
          <a:stretch>
            <a:fillRect/>
          </a:stretch>
        </p:blipFill>
        <p:spPr>
          <a:xfrm>
            <a:off x="1752600" y="2004575"/>
            <a:ext cx="6753225" cy="4714875"/>
          </a:xfrm>
          <a:prstGeom prst="rect">
            <a:avLst/>
          </a:prstGeom>
        </p:spPr>
      </p:pic>
    </p:spTree>
  </p:cSld>
  <p:clrMapOvr>
    <a:masterClrMapping/>
  </p:clrMapOvr>
  <p:transition spd="med" advTm="300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1027"/>
          <p:cNvSpPr txBox="1">
            <a:spLocks noChangeArrowheads="1"/>
          </p:cNvSpPr>
          <p:nvPr/>
        </p:nvSpPr>
        <p:spPr bwMode="auto">
          <a:xfrm>
            <a:off x="1136650" y="228600"/>
            <a:ext cx="8007350" cy="822325"/>
          </a:xfrm>
          <a:prstGeom prst="rect">
            <a:avLst/>
          </a:prstGeom>
          <a:noFill/>
          <a:ln w="9525">
            <a:noFill/>
            <a:miter lim="800000"/>
            <a:headEnd/>
            <a:tailEnd/>
          </a:ln>
          <a:effectLst/>
        </p:spPr>
        <p:txBody>
          <a:bodyPr>
            <a:spAutoFit/>
          </a:bodyPr>
          <a:lstStyle/>
          <a:p>
            <a:pPr>
              <a:spcBef>
                <a:spcPct val="50000"/>
              </a:spcBef>
            </a:pPr>
            <a:r>
              <a:rPr lang="en-US"/>
              <a:t>The Monthly Financial Report showing Income and Expense for the current year.</a:t>
            </a:r>
          </a:p>
        </p:txBody>
      </p:sp>
      <p:pic>
        <p:nvPicPr>
          <p:cNvPr id="4" name="Picture 3" descr="ECreportsC.JPG"/>
          <p:cNvPicPr>
            <a:picLocks noChangeAspect="1"/>
          </p:cNvPicPr>
          <p:nvPr/>
        </p:nvPicPr>
        <p:blipFill>
          <a:blip r:embed="rId2" cstate="print"/>
          <a:stretch>
            <a:fillRect/>
          </a:stretch>
        </p:blipFill>
        <p:spPr>
          <a:xfrm>
            <a:off x="2819400" y="2133600"/>
            <a:ext cx="4010025" cy="4229100"/>
          </a:xfrm>
          <a:prstGeom prst="rect">
            <a:avLst/>
          </a:prstGeom>
        </p:spPr>
      </p:pic>
    </p:spTree>
  </p:cSld>
  <p:clrMapOvr>
    <a:masterClrMapping/>
  </p:clrMapOvr>
  <p:transition spd="med" advTm="30000">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1136650" y="228600"/>
            <a:ext cx="8007350" cy="457200"/>
          </a:xfrm>
          <a:prstGeom prst="rect">
            <a:avLst/>
          </a:prstGeom>
          <a:noFill/>
          <a:ln w="9525">
            <a:noFill/>
            <a:miter lim="800000"/>
            <a:headEnd/>
            <a:tailEnd/>
          </a:ln>
          <a:effectLst/>
        </p:spPr>
        <p:txBody>
          <a:bodyPr>
            <a:spAutoFit/>
          </a:bodyPr>
          <a:lstStyle/>
          <a:p>
            <a:pPr>
              <a:spcBef>
                <a:spcPct val="50000"/>
              </a:spcBef>
            </a:pPr>
            <a:r>
              <a:rPr lang="en-US"/>
              <a:t>The Dues Forecast Report</a:t>
            </a:r>
          </a:p>
        </p:txBody>
      </p:sp>
      <p:pic>
        <p:nvPicPr>
          <p:cNvPr id="5" name="Picture 4" descr="ECreportsD.JPG"/>
          <p:cNvPicPr>
            <a:picLocks noChangeAspect="1"/>
          </p:cNvPicPr>
          <p:nvPr/>
        </p:nvPicPr>
        <p:blipFill>
          <a:blip r:embed="rId2" cstate="print"/>
          <a:stretch>
            <a:fillRect/>
          </a:stretch>
        </p:blipFill>
        <p:spPr>
          <a:xfrm>
            <a:off x="1828800" y="1992455"/>
            <a:ext cx="6610350" cy="4810125"/>
          </a:xfrm>
          <a:prstGeom prst="rect">
            <a:avLst/>
          </a:prstGeom>
        </p:spPr>
      </p:pic>
    </p:spTree>
  </p:cSld>
  <p:clrMapOvr>
    <a:masterClrMapping/>
  </p:clrMapOvr>
  <p:transition spd="med" advTm="30000">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187450"/>
          </a:xfrm>
          <a:prstGeom prst="rect">
            <a:avLst/>
          </a:prstGeom>
          <a:noFill/>
          <a:ln w="9525">
            <a:noFill/>
            <a:miter lim="800000"/>
            <a:headEnd/>
            <a:tailEnd/>
          </a:ln>
          <a:effectLst/>
        </p:spPr>
        <p:txBody>
          <a:bodyPr>
            <a:spAutoFit/>
          </a:bodyPr>
          <a:lstStyle/>
          <a:p>
            <a:pPr>
              <a:spcBef>
                <a:spcPct val="50000"/>
              </a:spcBef>
            </a:pPr>
            <a:r>
              <a:rPr lang="en-US"/>
              <a:t>The Income Distribution Report by desired date range. Actual Dollars are given on page 2 of the report.  There is also a matching report for Expense Distribution.</a:t>
            </a:r>
          </a:p>
        </p:txBody>
      </p:sp>
      <p:pic>
        <p:nvPicPr>
          <p:cNvPr id="4" name="Picture 3" descr="ECreportsE.JPG"/>
          <p:cNvPicPr>
            <a:picLocks noChangeAspect="1"/>
          </p:cNvPicPr>
          <p:nvPr/>
        </p:nvPicPr>
        <p:blipFill>
          <a:blip r:embed="rId2" cstate="print"/>
          <a:stretch>
            <a:fillRect/>
          </a:stretch>
        </p:blipFill>
        <p:spPr>
          <a:xfrm>
            <a:off x="2971800" y="2362200"/>
            <a:ext cx="3743325" cy="3810000"/>
          </a:xfrm>
          <a:prstGeom prst="rect">
            <a:avLst/>
          </a:prstGeom>
        </p:spPr>
      </p:pic>
    </p:spTree>
  </p:cSld>
  <p:clrMapOvr>
    <a:masterClrMapping/>
  </p:clrMapOvr>
  <p:transition spd="med" advTm="30000">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200329"/>
          </a:xfrm>
          <a:prstGeom prst="rect">
            <a:avLst/>
          </a:prstGeom>
          <a:noFill/>
          <a:ln w="9525">
            <a:noFill/>
            <a:miter lim="800000"/>
            <a:headEnd/>
            <a:tailEnd/>
          </a:ln>
          <a:effectLst/>
        </p:spPr>
        <p:txBody>
          <a:bodyPr>
            <a:spAutoFit/>
          </a:bodyPr>
          <a:lstStyle/>
          <a:p>
            <a:pPr>
              <a:spcBef>
                <a:spcPct val="50000"/>
              </a:spcBef>
            </a:pPr>
            <a:r>
              <a:rPr lang="en-US" dirty="0" smtClean="0"/>
              <a:t>Member Growth and Retention Report.  Report is based on fiscal years so comparisons can be made to prior years.  Retention Rate applies to the instant in time the report is run.  </a:t>
            </a:r>
            <a:endParaRPr lang="en-US" dirty="0"/>
          </a:p>
        </p:txBody>
      </p:sp>
      <p:pic>
        <p:nvPicPr>
          <p:cNvPr id="5" name="Picture 4" descr="ECreportsF.JPG"/>
          <p:cNvPicPr>
            <a:picLocks noChangeAspect="1"/>
          </p:cNvPicPr>
          <p:nvPr/>
        </p:nvPicPr>
        <p:blipFill>
          <a:blip r:embed="rId2" cstate="print"/>
          <a:stretch>
            <a:fillRect/>
          </a:stretch>
        </p:blipFill>
        <p:spPr>
          <a:xfrm>
            <a:off x="2867890" y="2050470"/>
            <a:ext cx="4419600" cy="4724400"/>
          </a:xfrm>
          <a:prstGeom prst="rect">
            <a:avLst/>
          </a:prstGeom>
        </p:spPr>
      </p:pic>
    </p:spTree>
  </p:cSld>
  <p:clrMapOvr>
    <a:masterClrMapping/>
  </p:clrMapOvr>
  <p:transition spd="med" advTm="30000">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028"/>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Reports B, </a:t>
            </a:r>
            <a:r>
              <a:rPr lang="en-US" sz="2000" dirty="0"/>
              <a:t>View unlimited documents based on list selection (merged) and create Mailing labels or an MS Excel file.  Or just simple view a report based on the button selected.  </a:t>
            </a:r>
            <a:r>
              <a:rPr lang="en-US" sz="2000" dirty="0" smtClean="0"/>
              <a:t>1</a:t>
            </a:r>
            <a:r>
              <a:rPr lang="en-US" sz="2000" dirty="0"/>
              <a:t>) tell the program what you </a:t>
            </a:r>
            <a:r>
              <a:rPr lang="en-US" sz="2000" dirty="0" smtClean="0"/>
              <a:t>want (the yellow box), </a:t>
            </a:r>
            <a:r>
              <a:rPr lang="en-US" sz="2000" dirty="0"/>
              <a:t>then 2) what do you want to do with </a:t>
            </a:r>
            <a:r>
              <a:rPr lang="en-US" sz="2000" dirty="0" smtClean="0"/>
              <a:t>it (the far right column). Note there is also a list of documents you can link to as well.</a:t>
            </a:r>
            <a:endParaRPr lang="en-US" sz="2000" dirty="0"/>
          </a:p>
        </p:txBody>
      </p:sp>
      <p:pic>
        <p:nvPicPr>
          <p:cNvPr id="4" name="Picture 3" descr="ECreportsB.JPG"/>
          <p:cNvPicPr>
            <a:picLocks noChangeAspect="1"/>
          </p:cNvPicPr>
          <p:nvPr/>
        </p:nvPicPr>
        <p:blipFill>
          <a:blip r:embed="rId2" cstate="print"/>
          <a:stretch>
            <a:fillRect/>
          </a:stretch>
        </p:blipFill>
        <p:spPr>
          <a:xfrm>
            <a:off x="1905015" y="2057020"/>
            <a:ext cx="5943600" cy="4611780"/>
          </a:xfrm>
          <a:prstGeom prst="rect">
            <a:avLst/>
          </a:prstGeom>
        </p:spPr>
      </p:pic>
    </p:spTree>
  </p:cSld>
  <p:clrMapOvr>
    <a:masterClrMapping/>
  </p:clrMapOvr>
  <p:transition spd="med" advTm="30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30300" y="107950"/>
            <a:ext cx="8007350" cy="1200329"/>
          </a:xfrm>
          <a:prstGeom prst="rect">
            <a:avLst/>
          </a:prstGeom>
          <a:noFill/>
          <a:ln w="9525">
            <a:noFill/>
            <a:miter lim="800000"/>
            <a:headEnd/>
            <a:tailEnd/>
          </a:ln>
          <a:effectLst/>
        </p:spPr>
        <p:txBody>
          <a:bodyPr>
            <a:spAutoFit/>
          </a:bodyPr>
          <a:lstStyle/>
          <a:p>
            <a:pPr>
              <a:spcBef>
                <a:spcPct val="50000"/>
              </a:spcBef>
            </a:pPr>
            <a:r>
              <a:rPr lang="en-US" sz="1800" dirty="0"/>
              <a:t>A major selling point for e-Chamber is the ability to update your website member directory and </a:t>
            </a:r>
            <a:r>
              <a:rPr lang="en-US" sz="1800" dirty="0" smtClean="0"/>
              <a:t>other data directly </a:t>
            </a:r>
            <a:r>
              <a:rPr lang="en-US" sz="1800" dirty="0"/>
              <a:t>from e-Chamber, any additions or edits to members or events can be uploaded to your website in a matter of seconds.  This is done by simply clicking </a:t>
            </a:r>
            <a:r>
              <a:rPr lang="en-US" sz="1800" dirty="0" smtClean="0"/>
              <a:t>the Update Web button highlighted below.  </a:t>
            </a:r>
            <a:endParaRPr lang="en-US" sz="1800" dirty="0"/>
          </a:p>
        </p:txBody>
      </p:sp>
      <p:sp>
        <p:nvSpPr>
          <p:cNvPr id="144388" name="Oval 4"/>
          <p:cNvSpPr>
            <a:spLocks noChangeArrowheads="1"/>
          </p:cNvSpPr>
          <p:nvPr/>
        </p:nvSpPr>
        <p:spPr bwMode="auto">
          <a:xfrm>
            <a:off x="5943600" y="6096000"/>
            <a:ext cx="2057400" cy="457200"/>
          </a:xfrm>
          <a:prstGeom prst="ellipse">
            <a:avLst/>
          </a:prstGeom>
          <a:noFill/>
          <a:ln w="25400">
            <a:solidFill>
              <a:srgbClr val="FF0000"/>
            </a:solidFill>
            <a:round/>
            <a:headEnd/>
            <a:tailEnd/>
          </a:ln>
          <a:effectLst/>
        </p:spPr>
        <p:txBody>
          <a:bodyPr wrap="none" anchor="ctr"/>
          <a:lstStyle/>
          <a:p>
            <a:endParaRPr lang="en-US" dirty="0"/>
          </a:p>
        </p:txBody>
      </p:sp>
      <p:pic>
        <p:nvPicPr>
          <p:cNvPr id="6" name="Picture 5" descr="ECmainMenu.png"/>
          <p:cNvPicPr>
            <a:picLocks noChangeAspect="1"/>
          </p:cNvPicPr>
          <p:nvPr/>
        </p:nvPicPr>
        <p:blipFill>
          <a:blip r:embed="rId2" cstate="print"/>
          <a:stretch>
            <a:fillRect/>
          </a:stretch>
        </p:blipFill>
        <p:spPr>
          <a:xfrm>
            <a:off x="1295400" y="2016903"/>
            <a:ext cx="7487696" cy="4744112"/>
          </a:xfrm>
          <a:prstGeom prst="rect">
            <a:avLst/>
          </a:prstGeom>
        </p:spPr>
      </p:pic>
      <p:sp>
        <p:nvSpPr>
          <p:cNvPr id="7" name="Oval 6"/>
          <p:cNvSpPr/>
          <p:nvPr/>
        </p:nvSpPr>
        <p:spPr bwMode="auto">
          <a:xfrm>
            <a:off x="1295400" y="5715000"/>
            <a:ext cx="9906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30300" y="0"/>
            <a:ext cx="8007350" cy="1692771"/>
          </a:xfrm>
          <a:prstGeom prst="rect">
            <a:avLst/>
          </a:prstGeom>
          <a:noFill/>
          <a:ln w="9525">
            <a:noFill/>
            <a:miter lim="800000"/>
            <a:headEnd/>
            <a:tailEnd/>
          </a:ln>
          <a:effectLst/>
        </p:spPr>
        <p:txBody>
          <a:bodyPr>
            <a:spAutoFit/>
          </a:bodyPr>
          <a:lstStyle/>
          <a:p>
            <a:pPr>
              <a:spcBef>
                <a:spcPct val="50000"/>
              </a:spcBef>
            </a:pPr>
            <a:r>
              <a:rPr lang="en-US" sz="2000" dirty="0"/>
              <a:t>When clicking </a:t>
            </a:r>
            <a:r>
              <a:rPr lang="en-US" sz="2000" dirty="0" smtClean="0"/>
              <a:t>Major Events</a:t>
            </a:r>
            <a:r>
              <a:rPr lang="en-US" sz="2000" dirty="0"/>
              <a:t>, the program will prompt you </a:t>
            </a:r>
            <a:r>
              <a:rPr lang="en-US" sz="2000" dirty="0" smtClean="0"/>
              <a:t>to select </a:t>
            </a:r>
            <a:r>
              <a:rPr lang="en-US" sz="2000" dirty="0"/>
              <a:t>an event to view (it’s setup and registered participants</a:t>
            </a:r>
            <a:r>
              <a:rPr lang="en-US" sz="2000" dirty="0" smtClean="0"/>
              <a:t>) or go to a Master Summary List shown in the next slide.  </a:t>
            </a:r>
            <a:r>
              <a:rPr lang="en-US" sz="2000" dirty="0"/>
              <a:t>If you are setting up a new event, you will click the Setup New Event button</a:t>
            </a:r>
            <a:r>
              <a:rPr lang="en-US" dirty="0" smtClean="0"/>
              <a:t>. </a:t>
            </a:r>
            <a:r>
              <a:rPr lang="en-US" sz="2000" dirty="0" smtClean="0"/>
              <a:t>Note you can also Log Donated Items which also has a feature of printing Bid Sheets for Silent Auctions.</a:t>
            </a:r>
            <a:endParaRPr lang="en-US" dirty="0"/>
          </a:p>
        </p:txBody>
      </p:sp>
      <p:pic>
        <p:nvPicPr>
          <p:cNvPr id="4" name="Picture 3" descr="ECmajorEventA.JPG"/>
          <p:cNvPicPr>
            <a:picLocks noChangeAspect="1"/>
          </p:cNvPicPr>
          <p:nvPr/>
        </p:nvPicPr>
        <p:blipFill>
          <a:blip r:embed="rId2" cstate="print"/>
          <a:stretch>
            <a:fillRect/>
          </a:stretch>
        </p:blipFill>
        <p:spPr>
          <a:xfrm>
            <a:off x="3009900" y="2790825"/>
            <a:ext cx="3124200" cy="1276350"/>
          </a:xfrm>
          <a:prstGeom prst="rect">
            <a:avLst/>
          </a:prstGeom>
        </p:spPr>
      </p:pic>
    </p:spTree>
  </p:cSld>
  <p:clrMapOvr>
    <a:masterClrMapping/>
  </p:clrMapOvr>
  <p:transition spd="med" advTm="30000">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Major Event Master Summary List provides a snapshot view of all major events ever held.  Not you can open/close events, contacts can only register for open events.  It provides you with how many participants and what if any outstanding monies are due.  You double click an event or click View Detail for the event and view participants.  Create Evaluations as well.</a:t>
            </a:r>
            <a:endParaRPr lang="en-US" sz="2000" dirty="0"/>
          </a:p>
        </p:txBody>
      </p:sp>
      <p:pic>
        <p:nvPicPr>
          <p:cNvPr id="4" name="Picture 3" descr="ECmajorEventB.JPG"/>
          <p:cNvPicPr>
            <a:picLocks noChangeAspect="1"/>
          </p:cNvPicPr>
          <p:nvPr/>
        </p:nvPicPr>
        <p:blipFill>
          <a:blip r:embed="rId2" cstate="print"/>
          <a:stretch>
            <a:fillRect/>
          </a:stretch>
        </p:blipFill>
        <p:spPr>
          <a:xfrm>
            <a:off x="1219200" y="2362200"/>
            <a:ext cx="7620000" cy="2633430"/>
          </a:xfrm>
          <a:prstGeom prst="rect">
            <a:avLst/>
          </a:prstGeom>
        </p:spPr>
      </p:pic>
    </p:spTree>
  </p:cSld>
  <p:clrMapOvr>
    <a:masterClrMapping/>
  </p:clrMapOvr>
  <p:transition spd="med" advTm="30000">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smtClean="0"/>
              <a:t>Major Event Detail Page 1,  </a:t>
            </a:r>
            <a:r>
              <a:rPr lang="en-US" sz="1800" dirty="0"/>
              <a:t>Note you can even type instructions for the event registration options!  Here you define the descriptions and prices for the event.  Several reports and export of attendees is also allowed from this form.  Also note you can see the number of participants currently registered and view that list to edit, view their detailed registration options</a:t>
            </a:r>
            <a:r>
              <a:rPr lang="en-US" sz="1800" dirty="0" smtClean="0"/>
              <a:t>.  Participants list is shown after the next slide which will be Page 2 of Event Detail (Event Additional Fees and Options button)</a:t>
            </a:r>
            <a:endParaRPr lang="en-US" sz="1800" dirty="0"/>
          </a:p>
        </p:txBody>
      </p:sp>
      <p:pic>
        <p:nvPicPr>
          <p:cNvPr id="4" name="Picture 3" descr="ECmajorEventC.JPG"/>
          <p:cNvPicPr>
            <a:picLocks noChangeAspect="1"/>
          </p:cNvPicPr>
          <p:nvPr/>
        </p:nvPicPr>
        <p:blipFill>
          <a:blip r:embed="rId2" cstate="print"/>
          <a:stretch>
            <a:fillRect/>
          </a:stretch>
        </p:blipFill>
        <p:spPr>
          <a:xfrm>
            <a:off x="1143000" y="2362200"/>
            <a:ext cx="7643813" cy="3726046"/>
          </a:xfrm>
          <a:prstGeom prst="rect">
            <a:avLst/>
          </a:prstGeom>
        </p:spPr>
      </p:pic>
    </p:spTree>
  </p:cSld>
  <p:clrMapOvr>
    <a:masterClrMapping/>
  </p:clrMapOvr>
  <p:transition spd="med" advTm="30000">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30300" y="95250"/>
            <a:ext cx="8007350" cy="1616075"/>
          </a:xfrm>
          <a:prstGeom prst="rect">
            <a:avLst/>
          </a:prstGeom>
          <a:noFill/>
          <a:ln w="9525">
            <a:noFill/>
            <a:miter lim="800000"/>
            <a:headEnd/>
            <a:tailEnd/>
          </a:ln>
          <a:effectLst/>
        </p:spPr>
        <p:txBody>
          <a:bodyPr>
            <a:spAutoFit/>
          </a:bodyPr>
          <a:lstStyle/>
          <a:p>
            <a:pPr>
              <a:spcBef>
                <a:spcPct val="50000"/>
              </a:spcBef>
            </a:pPr>
            <a:r>
              <a:rPr lang="en-US" sz="2000" dirty="0"/>
              <a:t>Event Options, the capability exists to enter up to 10 Additional sale items that are all quantity dependent.  Participant registration will then have the option to select these items and quantities when registering, fees and taxes are automatically calculated. You can also define up to 10 Yes/No fields, in this case one is used </a:t>
            </a:r>
            <a:r>
              <a:rPr lang="en-US" sz="2000" dirty="0" smtClean="0"/>
              <a:t>for Need Golf Cart.  </a:t>
            </a:r>
            <a:r>
              <a:rPr lang="en-US" sz="2000" dirty="0"/>
              <a:t>These options are not fee based.</a:t>
            </a:r>
          </a:p>
        </p:txBody>
      </p:sp>
      <p:pic>
        <p:nvPicPr>
          <p:cNvPr id="4" name="Picture 3" descr="ECmajorEventD.JPG"/>
          <p:cNvPicPr>
            <a:picLocks noChangeAspect="1"/>
          </p:cNvPicPr>
          <p:nvPr/>
        </p:nvPicPr>
        <p:blipFill>
          <a:blip r:embed="rId2" cstate="print"/>
          <a:stretch>
            <a:fillRect/>
          </a:stretch>
        </p:blipFill>
        <p:spPr>
          <a:xfrm>
            <a:off x="1828800" y="2667000"/>
            <a:ext cx="6410325" cy="3371850"/>
          </a:xfrm>
          <a:prstGeom prst="rect">
            <a:avLst/>
          </a:prstGeom>
        </p:spPr>
      </p:pic>
    </p:spTree>
  </p:cSld>
  <p:clrMapOvr>
    <a:masterClrMapping/>
  </p:clrMapOvr>
  <p:transition spd="med" advTm="30000">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a:t>After you setup your event (only once</a:t>
            </a:r>
            <a:r>
              <a:rPr lang="en-US" sz="1800" dirty="0" smtClean="0"/>
              <a:t>! And you can copy it) </a:t>
            </a:r>
            <a:r>
              <a:rPr lang="en-US" sz="1800" dirty="0"/>
              <a:t>you can now register a participant.  The Master Participant List-This is all participants for all events, to register a participant, </a:t>
            </a:r>
            <a:r>
              <a:rPr lang="en-US" sz="1800" dirty="0" smtClean="0"/>
              <a:t>you will search from the main menu to find them, open the contact detail, go to major events, click Register for an event, select it and continue.  It takes less than 30 seconds and you can print an invoice at the end of the registration process or from this participant list.  Note you can also upload to website</a:t>
            </a:r>
            <a:endParaRPr lang="en-US" sz="1800" dirty="0"/>
          </a:p>
        </p:txBody>
      </p:sp>
      <p:pic>
        <p:nvPicPr>
          <p:cNvPr id="4" name="Picture 3" descr="ECmajorEventE.JPG"/>
          <p:cNvPicPr>
            <a:picLocks noChangeAspect="1"/>
          </p:cNvPicPr>
          <p:nvPr/>
        </p:nvPicPr>
        <p:blipFill>
          <a:blip r:embed="rId2" cstate="print"/>
          <a:stretch>
            <a:fillRect/>
          </a:stretch>
        </p:blipFill>
        <p:spPr>
          <a:xfrm>
            <a:off x="1143000" y="2133600"/>
            <a:ext cx="7848600" cy="4343400"/>
          </a:xfrm>
          <a:prstGeom prst="rect">
            <a:avLst/>
          </a:prstGeom>
        </p:spPr>
      </p:pic>
    </p:spTree>
  </p:cSld>
  <p:clrMapOvr>
    <a:masterClrMapping/>
  </p:clrMapOvr>
  <p:transition spd="med" advTm="300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1130300" y="0"/>
            <a:ext cx="8007350" cy="1477328"/>
          </a:xfrm>
          <a:prstGeom prst="rect">
            <a:avLst/>
          </a:prstGeom>
          <a:noFill/>
          <a:ln w="9525">
            <a:noFill/>
            <a:miter lim="800000"/>
            <a:headEnd/>
            <a:tailEnd/>
          </a:ln>
          <a:effectLst/>
        </p:spPr>
        <p:txBody>
          <a:bodyPr>
            <a:spAutoFit/>
          </a:bodyPr>
          <a:lstStyle/>
          <a:p>
            <a:pPr>
              <a:spcBef>
                <a:spcPct val="50000"/>
              </a:spcBef>
            </a:pPr>
            <a:r>
              <a:rPr lang="en-US" sz="1800" dirty="0"/>
              <a:t>Shown here is the </a:t>
            </a:r>
            <a:r>
              <a:rPr lang="en-US" sz="1800" dirty="0" smtClean="0"/>
              <a:t>prompt when you click Register for an event on the Contact Detail (from the Main menu list) Major Events tab.  You select the event and only OPEN events will be available.  Note you can also from the Major Events History for that contact view any Registration information from any events they attended by clicking the View Registration/Receive Payment in the lower left (based on record selected).</a:t>
            </a:r>
            <a:endParaRPr lang="en-US" sz="1800" dirty="0"/>
          </a:p>
        </p:txBody>
      </p:sp>
      <p:pic>
        <p:nvPicPr>
          <p:cNvPr id="4" name="Picture 3" descr="ECmajorEventF.JPG"/>
          <p:cNvPicPr>
            <a:picLocks noChangeAspect="1"/>
          </p:cNvPicPr>
          <p:nvPr/>
        </p:nvPicPr>
        <p:blipFill>
          <a:blip r:embed="rId2" cstate="print"/>
          <a:stretch>
            <a:fillRect/>
          </a:stretch>
        </p:blipFill>
        <p:spPr>
          <a:xfrm>
            <a:off x="1087590" y="2286000"/>
            <a:ext cx="7905750" cy="4036979"/>
          </a:xfrm>
          <a:prstGeom prst="rect">
            <a:avLst/>
          </a:prstGeom>
        </p:spPr>
      </p:pic>
    </p:spTree>
  </p:cSld>
  <p:clrMapOvr>
    <a:masterClrMapping/>
  </p:clrMapOvr>
  <p:transition spd="med" advTm="300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a:t>You then select the event the participant is registering for (The event setup is automatic).  Simply check the boxes the participant desires and the quantity.  When complete you click the Step 2 button.  Note you can also add any non-paying attendees that will accompany this participant</a:t>
            </a:r>
            <a:r>
              <a:rPr lang="en-US" sz="2000" dirty="0" smtClean="0"/>
              <a:t>.  Also you can assign badge/booth # or Apply Discounts</a:t>
            </a:r>
            <a:endParaRPr lang="en-US" sz="2000" dirty="0"/>
          </a:p>
        </p:txBody>
      </p:sp>
      <p:pic>
        <p:nvPicPr>
          <p:cNvPr id="4" name="Picture 3" descr="ECmajorEventG.JPG"/>
          <p:cNvPicPr>
            <a:picLocks noChangeAspect="1"/>
          </p:cNvPicPr>
          <p:nvPr/>
        </p:nvPicPr>
        <p:blipFill>
          <a:blip r:embed="rId2" cstate="print"/>
          <a:stretch>
            <a:fillRect/>
          </a:stretch>
        </p:blipFill>
        <p:spPr>
          <a:xfrm>
            <a:off x="1122225" y="2209800"/>
            <a:ext cx="7915275" cy="3362325"/>
          </a:xfrm>
          <a:prstGeom prst="rect">
            <a:avLst/>
          </a:prstGeom>
        </p:spPr>
      </p:pic>
    </p:spTree>
  </p:cSld>
  <p:clrMapOvr>
    <a:masterClrMapping/>
  </p:clrMapOvr>
  <p:transition spd="med" advTm="300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465263"/>
          </a:xfrm>
          <a:prstGeom prst="rect">
            <a:avLst/>
          </a:prstGeom>
          <a:noFill/>
          <a:ln w="9525">
            <a:noFill/>
            <a:miter lim="800000"/>
            <a:headEnd/>
            <a:tailEnd/>
          </a:ln>
          <a:effectLst/>
        </p:spPr>
        <p:txBody>
          <a:bodyPr>
            <a:spAutoFit/>
          </a:bodyPr>
          <a:lstStyle/>
          <a:p>
            <a:pPr>
              <a:spcBef>
                <a:spcPct val="50000"/>
              </a:spcBef>
            </a:pPr>
            <a:r>
              <a:rPr lang="en-US" sz="1800" dirty="0" smtClean="0"/>
              <a:t>For Step 2, you </a:t>
            </a:r>
            <a:r>
              <a:rPr lang="en-US" sz="18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p>
        </p:txBody>
      </p:sp>
      <p:pic>
        <p:nvPicPr>
          <p:cNvPr id="4" name="Picture 3" descr="ECmajorEventH.JPG"/>
          <p:cNvPicPr>
            <a:picLocks noChangeAspect="1"/>
          </p:cNvPicPr>
          <p:nvPr/>
        </p:nvPicPr>
        <p:blipFill>
          <a:blip r:embed="rId2" cstate="print"/>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569660"/>
          </a:xfrm>
          <a:prstGeom prst="rect">
            <a:avLst/>
          </a:prstGeom>
          <a:noFill/>
          <a:ln w="9525">
            <a:noFill/>
            <a:miter lim="800000"/>
            <a:headEnd/>
            <a:tailEnd/>
          </a:ln>
          <a:effectLst/>
        </p:spPr>
        <p:txBody>
          <a:bodyPr>
            <a:spAutoFit/>
          </a:bodyPr>
          <a:lstStyle/>
          <a:p>
            <a:pPr>
              <a:spcBef>
                <a:spcPct val="50000"/>
              </a:spcBef>
            </a:pPr>
            <a:r>
              <a:rPr lang="en-US" sz="1600" dirty="0" smtClean="0"/>
              <a:t>For Step 2, you </a:t>
            </a:r>
            <a:r>
              <a:rPr lang="en-US" sz="16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r>
              <a:rPr lang="en-US" sz="1600" dirty="0" smtClean="0"/>
              <a:t>.  To finish and have an option to print an event invoice click Finish at the bottom.  The next slide will show the event billing invoice.</a:t>
            </a:r>
            <a:endParaRPr lang="en-US" sz="1600" dirty="0"/>
          </a:p>
        </p:txBody>
      </p:sp>
      <p:pic>
        <p:nvPicPr>
          <p:cNvPr id="4" name="Picture 3" descr="ECmajorEventH.JPG"/>
          <p:cNvPicPr>
            <a:picLocks noChangeAspect="1"/>
          </p:cNvPicPr>
          <p:nvPr/>
        </p:nvPicPr>
        <p:blipFill>
          <a:blip r:embed="rId2" cstate="print"/>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830997"/>
          </a:xfrm>
          <a:prstGeom prst="rect">
            <a:avLst/>
          </a:prstGeom>
          <a:noFill/>
          <a:ln w="9525">
            <a:noFill/>
            <a:miter lim="800000"/>
            <a:headEnd/>
            <a:tailEnd/>
          </a:ln>
          <a:effectLst/>
        </p:spPr>
        <p:txBody>
          <a:bodyPr>
            <a:spAutoFit/>
          </a:bodyPr>
          <a:lstStyle/>
          <a:p>
            <a:pPr>
              <a:spcBef>
                <a:spcPct val="50000"/>
              </a:spcBef>
            </a:pPr>
            <a:r>
              <a:rPr lang="en-US" sz="1600" dirty="0" smtClean="0"/>
              <a:t>Once you preview the Event Billing Invoice, you can print or email as needed.  Note billing statements are custom for each Chamber we support and you have an option as part of support to change any reports with your Logo.  We will perform those changes for you.</a:t>
            </a:r>
            <a:endParaRPr lang="en-US" sz="1600" dirty="0"/>
          </a:p>
        </p:txBody>
      </p:sp>
      <p:pic>
        <p:nvPicPr>
          <p:cNvPr id="5" name="Picture 4" descr="ECmajorEventI.JPG"/>
          <p:cNvPicPr>
            <a:picLocks noChangeAspect="1"/>
          </p:cNvPicPr>
          <p:nvPr/>
        </p:nvPicPr>
        <p:blipFill>
          <a:blip r:embed="rId2" cstate="print"/>
          <a:stretch>
            <a:fillRect/>
          </a:stretch>
        </p:blipFill>
        <p:spPr>
          <a:xfrm>
            <a:off x="2362200" y="1981200"/>
            <a:ext cx="5157788" cy="4704688"/>
          </a:xfrm>
          <a:prstGeom prst="rect">
            <a:avLst/>
          </a:prstGeom>
        </p:spPr>
      </p:pic>
    </p:spTree>
  </p:cSld>
  <p:clrMapOvr>
    <a:masterClrMapping/>
  </p:clrMapOvr>
  <p:transition spd="med" advTm="30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dirty="0"/>
              <a:t>The e-Chamber Main Menu was designed with the User in Mind.  To immediately view members and search by category.  In addition all major functions are easily accessed via command buttons on the left side of the screen</a:t>
            </a:r>
            <a:endParaRPr lang="en-US" sz="2800" dirty="0"/>
          </a:p>
        </p:txBody>
      </p:sp>
      <p:sp>
        <p:nvSpPr>
          <p:cNvPr id="64517" name="Text Box 5"/>
          <p:cNvSpPr txBox="1">
            <a:spLocks noChangeArrowheads="1"/>
          </p:cNvSpPr>
          <p:nvPr/>
        </p:nvSpPr>
        <p:spPr bwMode="auto">
          <a:xfrm>
            <a:off x="1295400" y="2146300"/>
            <a:ext cx="7467600" cy="5509200"/>
          </a:xfrm>
          <a:prstGeom prst="rect">
            <a:avLst/>
          </a:prstGeom>
          <a:noFill/>
          <a:ln w="9525">
            <a:noFill/>
            <a:miter lim="800000"/>
            <a:headEnd/>
            <a:tailEnd/>
          </a:ln>
          <a:effectLst/>
        </p:spPr>
        <p:txBody>
          <a:bodyPr>
            <a:spAutoFit/>
          </a:bodyPr>
          <a:lstStyle/>
          <a:p>
            <a:pPr>
              <a:spcBef>
                <a:spcPct val="50000"/>
              </a:spcBef>
            </a:pPr>
            <a:r>
              <a:rPr lang="en-US" sz="2200" b="1" u="sng" dirty="0"/>
              <a:t>Organized with Command Buttons by function as follows</a:t>
            </a:r>
          </a:p>
          <a:p>
            <a:pPr>
              <a:spcBef>
                <a:spcPct val="50000"/>
              </a:spcBef>
              <a:buFontTx/>
              <a:buChar char="•"/>
            </a:pPr>
            <a:r>
              <a:rPr lang="en-US" sz="2200" dirty="0"/>
              <a:t>Master Contact </a:t>
            </a:r>
            <a:r>
              <a:rPr lang="en-US" sz="2200" dirty="0" smtClean="0"/>
              <a:t>Lists-All </a:t>
            </a:r>
            <a:r>
              <a:rPr lang="en-US" sz="2200" dirty="0"/>
              <a:t>Contacts be they Members, Vendors, or just information about an area or </a:t>
            </a:r>
            <a:r>
              <a:rPr lang="en-US" sz="2200" dirty="0" smtClean="0"/>
              <a:t>region, 2 lists, one for Businesses and one for Individuals.</a:t>
            </a:r>
            <a:endParaRPr lang="en-US" sz="2200" dirty="0"/>
          </a:p>
          <a:p>
            <a:pPr>
              <a:spcBef>
                <a:spcPct val="50000"/>
              </a:spcBef>
              <a:buFontTx/>
              <a:buChar char="•"/>
            </a:pPr>
            <a:r>
              <a:rPr lang="en-US" sz="2200" dirty="0" smtClean="0"/>
              <a:t>Major Events-Setup </a:t>
            </a:r>
            <a:r>
              <a:rPr lang="en-US" sz="2200" dirty="0"/>
              <a:t>and manage both the event and </a:t>
            </a:r>
            <a:r>
              <a:rPr lang="en-US" sz="2200" dirty="0" smtClean="0"/>
              <a:t>participants, register and create in invoice in less then 20 seconds</a:t>
            </a:r>
          </a:p>
          <a:p>
            <a:pPr>
              <a:spcBef>
                <a:spcPct val="50000"/>
              </a:spcBef>
              <a:buFontTx/>
              <a:buChar char="•"/>
            </a:pPr>
            <a:r>
              <a:rPr lang="en-US" sz="2200" dirty="0" smtClean="0"/>
              <a:t>Networking Event-Small Event tracking made SIMPLE, no more guessing who paid and who hasn’t and how they paid</a:t>
            </a:r>
          </a:p>
          <a:p>
            <a:pPr>
              <a:spcBef>
                <a:spcPct val="50000"/>
              </a:spcBef>
              <a:buFontTx/>
              <a:buChar char="•"/>
            </a:pPr>
            <a:r>
              <a:rPr lang="en-US" sz="2200" dirty="0" smtClean="0"/>
              <a:t>Inquiry Entry-Designed for the user to simply input Inquires about the community and what was requested. </a:t>
            </a:r>
          </a:p>
          <a:p>
            <a:pPr>
              <a:spcBef>
                <a:spcPct val="50000"/>
              </a:spcBef>
              <a:buFontTx/>
              <a:buChar char="•"/>
            </a:pPr>
            <a:endParaRPr lang="en-US" sz="2200" dirty="0" smtClean="0"/>
          </a:p>
          <a:p>
            <a:pPr>
              <a:spcBef>
                <a:spcPct val="50000"/>
              </a:spcBef>
              <a:buFontTx/>
              <a:buChar char="•"/>
            </a:pPr>
            <a:endParaRPr lang="en-US" sz="2200" dirty="0"/>
          </a:p>
        </p:txBody>
      </p:sp>
    </p:spTree>
  </p:cSld>
  <p:clrMapOvr>
    <a:masterClrMapping/>
  </p:clrMapOvr>
  <p:transition spd="med" advTm="30000">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1136650" y="292100"/>
            <a:ext cx="8007350" cy="1311275"/>
          </a:xfrm>
          <a:prstGeom prst="rect">
            <a:avLst/>
          </a:prstGeom>
          <a:noFill/>
          <a:ln w="9525">
            <a:noFill/>
            <a:miter lim="800000"/>
            <a:headEnd/>
            <a:tailEnd/>
          </a:ln>
          <a:effectLst/>
        </p:spPr>
        <p:txBody>
          <a:bodyPr>
            <a:spAutoFit/>
          </a:bodyPr>
          <a:lstStyle/>
          <a:p>
            <a:pPr>
              <a:spcBef>
                <a:spcPct val="50000"/>
              </a:spcBef>
            </a:pPr>
            <a:r>
              <a:rPr lang="en-US" sz="2000"/>
              <a:t>From the Main Menu, there is a networking event management function (meetings/luncheons/etc.).  When selected, the prompt below requests the event and date.  Note you can view both ongoing scheduled events  OR Archived events.  Clicking continue will then load the form on the next slide</a:t>
            </a:r>
          </a:p>
        </p:txBody>
      </p:sp>
      <p:pic>
        <p:nvPicPr>
          <p:cNvPr id="4" name="Picture 3" descr="ECnetEventA.JPG"/>
          <p:cNvPicPr>
            <a:picLocks noChangeAspect="1"/>
          </p:cNvPicPr>
          <p:nvPr/>
        </p:nvPicPr>
        <p:blipFill>
          <a:blip r:embed="rId2" cstate="print"/>
          <a:stretch>
            <a:fillRect/>
          </a:stretch>
        </p:blipFill>
        <p:spPr>
          <a:xfrm>
            <a:off x="3124200" y="2590800"/>
            <a:ext cx="3476625" cy="3181350"/>
          </a:xfrm>
          <a:prstGeom prst="rect">
            <a:avLst/>
          </a:prstGeom>
        </p:spPr>
      </p:pic>
    </p:spTree>
  </p:cSld>
  <p:clrMapOvr>
    <a:masterClrMapping/>
  </p:clrMapOvr>
  <p:transition spd="med" advTm="300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027"/>
          <p:cNvSpPr txBox="1">
            <a:spLocks noChangeArrowheads="1"/>
          </p:cNvSpPr>
          <p:nvPr/>
        </p:nvSpPr>
        <p:spPr bwMode="auto">
          <a:xfrm>
            <a:off x="1136650" y="292100"/>
            <a:ext cx="8007350" cy="1569660"/>
          </a:xfrm>
          <a:prstGeom prst="rect">
            <a:avLst/>
          </a:prstGeom>
          <a:noFill/>
          <a:ln w="9525">
            <a:noFill/>
            <a:miter lim="800000"/>
            <a:headEnd/>
            <a:tailEnd/>
          </a:ln>
          <a:effectLst/>
        </p:spPr>
        <p:txBody>
          <a:bodyPr>
            <a:spAutoFit/>
          </a:bodyPr>
          <a:lstStyle/>
          <a:p>
            <a:pPr>
              <a:spcBef>
                <a:spcPct val="50000"/>
              </a:spcBef>
            </a:pPr>
            <a:r>
              <a:rPr lang="en-US" sz="1600" dirty="0"/>
              <a:t>A list of attendees entered to date will appear.  Note you can 1) print a report, 2) Print Name Tags, and 3) Receive payments (Free, cash, credit card, check, etc.). You are not allowed to close the event until Total Billed is equal to Total Paid</a:t>
            </a:r>
            <a:r>
              <a:rPr lang="en-US" sz="1600" dirty="0" smtClean="0"/>
              <a:t>.  Also Note you can copy this list of attendees to the same event on another day, then just remove those that don’t attend and add ones not listed.  Really reduces data entry for managing networking events which if for Individuals only.</a:t>
            </a:r>
            <a:endParaRPr lang="en-US" sz="1600" dirty="0"/>
          </a:p>
        </p:txBody>
      </p:sp>
      <p:pic>
        <p:nvPicPr>
          <p:cNvPr id="4" name="Picture 3" descr="ECnetEventB.JPG"/>
          <p:cNvPicPr>
            <a:picLocks noChangeAspect="1"/>
          </p:cNvPicPr>
          <p:nvPr/>
        </p:nvPicPr>
        <p:blipFill>
          <a:blip r:embed="rId2" cstate="print"/>
          <a:stretch>
            <a:fillRect/>
          </a:stretch>
        </p:blipFill>
        <p:spPr>
          <a:xfrm>
            <a:off x="1039095" y="2064330"/>
            <a:ext cx="8001000" cy="4637843"/>
          </a:xfrm>
          <a:prstGeom prst="rect">
            <a:avLst/>
          </a:prstGeom>
        </p:spPr>
      </p:pic>
    </p:spTree>
  </p:cSld>
  <p:clrMapOvr>
    <a:masterClrMapping/>
  </p:clrMapOvr>
  <p:transition spd="med" advTm="30000">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130300" y="0"/>
            <a:ext cx="8007350" cy="1311275"/>
          </a:xfrm>
          <a:prstGeom prst="rect">
            <a:avLst/>
          </a:prstGeom>
          <a:noFill/>
          <a:ln w="9525">
            <a:noFill/>
            <a:miter lim="800000"/>
            <a:headEnd/>
            <a:tailEnd/>
          </a:ln>
          <a:effectLst/>
        </p:spPr>
        <p:txBody>
          <a:bodyPr>
            <a:spAutoFit/>
          </a:bodyPr>
          <a:lstStyle/>
          <a:p>
            <a:pPr algn="ctr">
              <a:spcBef>
                <a:spcPct val="50000"/>
              </a:spcBef>
            </a:pPr>
            <a:r>
              <a:rPr lang="en-US" sz="4000"/>
              <a:t>This Concludes the Slide Show for</a:t>
            </a:r>
            <a:r>
              <a:rPr lang="en-US" sz="4000" i="1">
                <a:latin typeface="Calisto MT" pitchFamily="18" charset="0"/>
              </a:rPr>
              <a:t/>
            </a:r>
            <a:br>
              <a:rPr lang="en-US" sz="4000" i="1">
                <a:latin typeface="Calisto MT" pitchFamily="18" charset="0"/>
              </a:rPr>
            </a:br>
            <a:r>
              <a:rPr lang="en-US" sz="4000" i="1">
                <a:latin typeface="Calisto MT" pitchFamily="18" charset="0"/>
              </a:rPr>
              <a:t> e-Chamber</a:t>
            </a:r>
          </a:p>
        </p:txBody>
      </p:sp>
      <p:sp>
        <p:nvSpPr>
          <p:cNvPr id="31748" name="Text Box 4"/>
          <p:cNvSpPr txBox="1">
            <a:spLocks noChangeArrowheads="1"/>
          </p:cNvSpPr>
          <p:nvPr/>
        </p:nvSpPr>
        <p:spPr bwMode="auto">
          <a:xfrm>
            <a:off x="1117600" y="2057400"/>
            <a:ext cx="7848600" cy="4662815"/>
          </a:xfrm>
          <a:prstGeom prst="rect">
            <a:avLst/>
          </a:prstGeom>
          <a:solidFill>
            <a:schemeClr val="tx1"/>
          </a:solidFill>
          <a:ln w="9525">
            <a:noFill/>
            <a:miter lim="800000"/>
            <a:headEnd/>
            <a:tailEnd/>
          </a:ln>
          <a:effectLst/>
        </p:spPr>
        <p:txBody>
          <a:bodyPr wrap="square">
            <a:spAutoFit/>
          </a:bodyPr>
          <a:lstStyle/>
          <a:p>
            <a:pPr>
              <a:spcBef>
                <a:spcPct val="50000"/>
              </a:spcBef>
              <a:buFontTx/>
              <a:buChar char="•"/>
            </a:pPr>
            <a:r>
              <a:rPr lang="en-US" sz="2200" dirty="0">
                <a:solidFill>
                  <a:schemeClr val="bg2"/>
                </a:solidFill>
              </a:rPr>
              <a:t>Thank-you for watching the show and hope you can see the value e-Chamber can bring to your </a:t>
            </a:r>
            <a:r>
              <a:rPr lang="en-US" sz="2200" dirty="0" smtClean="0">
                <a:solidFill>
                  <a:schemeClr val="bg2"/>
                </a:solidFill>
              </a:rPr>
              <a:t>Chamber of Commerce/Members.</a:t>
            </a:r>
          </a:p>
          <a:p>
            <a:pPr>
              <a:spcBef>
                <a:spcPct val="50000"/>
              </a:spcBef>
              <a:buFontTx/>
              <a:buChar char="•"/>
            </a:pPr>
            <a:r>
              <a:rPr lang="en-US" sz="2200" dirty="0" smtClean="0">
                <a:solidFill>
                  <a:schemeClr val="bg2"/>
                </a:solidFill>
              </a:rPr>
              <a:t>There are many other functions to the program such as managing Equipment and Inventory as well as Work Orders like Preventive Maintenance tasks</a:t>
            </a:r>
            <a:r>
              <a:rPr lang="en-US" sz="2200" dirty="0" smtClean="0">
                <a:solidFill>
                  <a:schemeClr val="bg2"/>
                </a:solidFill>
              </a:rPr>
              <a:t>.</a:t>
            </a:r>
          </a:p>
          <a:p>
            <a:pPr>
              <a:spcBef>
                <a:spcPct val="50000"/>
              </a:spcBef>
              <a:buFontTx/>
              <a:buChar char="•"/>
            </a:pPr>
            <a:r>
              <a:rPr lang="en-US" sz="2200" dirty="0" smtClean="0">
                <a:solidFill>
                  <a:schemeClr val="bg2"/>
                </a:solidFill>
              </a:rPr>
              <a:t>We have also just upgraded e-Chamber so that bulk emailing of invoicing and member information sheets using MS Word.</a:t>
            </a:r>
            <a:endParaRPr lang="en-US" sz="2200" dirty="0">
              <a:solidFill>
                <a:schemeClr val="bg2"/>
              </a:solidFill>
            </a:endParaRPr>
          </a:p>
          <a:p>
            <a:pPr>
              <a:spcBef>
                <a:spcPct val="50000"/>
              </a:spcBef>
              <a:buFontTx/>
              <a:buChar char="•"/>
            </a:pPr>
            <a:r>
              <a:rPr lang="en-US" sz="2200" dirty="0">
                <a:solidFill>
                  <a:schemeClr val="bg2"/>
                </a:solidFill>
              </a:rPr>
              <a:t>If you are interested in </a:t>
            </a:r>
            <a:r>
              <a:rPr lang="en-US" sz="2200" dirty="0" smtClean="0">
                <a:solidFill>
                  <a:schemeClr val="bg2"/>
                </a:solidFill>
              </a:rPr>
              <a:t>this program and would like assistance in installing and/or support please contact </a:t>
            </a:r>
            <a:r>
              <a:rPr lang="en-US" sz="2200" dirty="0">
                <a:solidFill>
                  <a:schemeClr val="bg2"/>
                </a:solidFill>
              </a:rPr>
              <a:t>Ron Oimoen at:</a:t>
            </a:r>
            <a:br>
              <a:rPr lang="en-US" sz="2200" dirty="0">
                <a:solidFill>
                  <a:schemeClr val="bg2"/>
                </a:solidFill>
              </a:rPr>
            </a:b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352-258-2594</a:t>
            </a: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baac@pstcorp.com</a:t>
            </a:r>
            <a:endParaRPr lang="en-US" sz="2200" dirty="0">
              <a:solidFill>
                <a:schemeClr val="bg2"/>
              </a:solidFill>
            </a:endParaRPr>
          </a:p>
        </p:txBody>
      </p:sp>
    </p:spTree>
  </p:cSld>
  <p:clrMapOvr>
    <a:masterClrMapping/>
  </p:clrMapOvr>
  <p:transition spd="med" advTm="30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0355" name="Text Box 3"/>
          <p:cNvSpPr txBox="1">
            <a:spLocks noChangeArrowheads="1"/>
          </p:cNvSpPr>
          <p:nvPr/>
        </p:nvSpPr>
        <p:spPr bwMode="auto">
          <a:xfrm>
            <a:off x="1295400" y="2146300"/>
            <a:ext cx="7467600" cy="3985706"/>
          </a:xfrm>
          <a:prstGeom prst="rect">
            <a:avLst/>
          </a:prstGeom>
          <a:noFill/>
          <a:ln w="9525">
            <a:noFill/>
            <a:miter lim="800000"/>
            <a:headEnd/>
            <a:tailEnd/>
          </a:ln>
          <a:effectLst/>
        </p:spPr>
        <p:txBody>
          <a:bodyPr>
            <a:spAutoFit/>
          </a:bodyPr>
          <a:lstStyle/>
          <a:p>
            <a:pPr>
              <a:spcBef>
                <a:spcPct val="50000"/>
              </a:spcBef>
              <a:buFontTx/>
              <a:buChar char="•"/>
            </a:pPr>
            <a:r>
              <a:rPr lang="en-US" sz="2200" dirty="0" smtClean="0"/>
              <a:t>Reports A/B- </a:t>
            </a:r>
          </a:p>
          <a:p>
            <a:pPr lvl="1">
              <a:spcBef>
                <a:spcPct val="50000"/>
              </a:spcBef>
            </a:pPr>
            <a:r>
              <a:rPr lang="en-US" sz="2200" dirty="0" smtClean="0"/>
              <a:t>Several Reports to run based on the wide variety of data within e-Chamber.  Not what you want? Create your own with the built in Access Report builder or have BAAC do it for you as a customization.</a:t>
            </a:r>
          </a:p>
          <a:p>
            <a:pPr>
              <a:spcBef>
                <a:spcPct val="50000"/>
              </a:spcBef>
              <a:buFontTx/>
              <a:buChar char="•"/>
            </a:pPr>
            <a:r>
              <a:rPr lang="en-US" sz="2200" dirty="0" smtClean="0"/>
              <a:t>Sales-Record all Merchandise Sales, Total and Inventory quantities automatically adjusted</a:t>
            </a:r>
          </a:p>
          <a:p>
            <a:pPr>
              <a:spcBef>
                <a:spcPct val="50000"/>
              </a:spcBef>
              <a:buFontTx/>
              <a:buChar char="•"/>
            </a:pPr>
            <a:r>
              <a:rPr lang="en-US" sz="2200" dirty="0" smtClean="0"/>
              <a:t>Tasks-Automatically </a:t>
            </a:r>
            <a:r>
              <a:rPr lang="en-US" sz="2200" dirty="0"/>
              <a:t>create recurring tasks (i.e. Preventive Maintenance check) or create individual tasks that may be assigned to an event or </a:t>
            </a:r>
            <a:r>
              <a:rPr lang="en-US" sz="2200" dirty="0" smtClean="0"/>
              <a:t>equipment</a:t>
            </a:r>
            <a:endParaRPr lang="en-US" sz="2200" dirty="0"/>
          </a:p>
        </p:txBody>
      </p:sp>
    </p:spTree>
  </p:cSld>
  <p:clrMapOvr>
    <a:masterClrMapping/>
  </p:clrMapOvr>
  <p:transition spd="med" advTm="30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3427" name="Text Box 3"/>
          <p:cNvSpPr txBox="1">
            <a:spLocks noChangeArrowheads="1"/>
          </p:cNvSpPr>
          <p:nvPr/>
        </p:nvSpPr>
        <p:spPr bwMode="auto">
          <a:xfrm>
            <a:off x="1295400" y="2146300"/>
            <a:ext cx="7467600" cy="938719"/>
          </a:xfrm>
          <a:prstGeom prst="rect">
            <a:avLst/>
          </a:prstGeom>
          <a:noFill/>
          <a:ln w="9525">
            <a:noFill/>
            <a:miter lim="800000"/>
            <a:headEnd/>
            <a:tailEnd/>
          </a:ln>
          <a:effectLst/>
        </p:spPr>
        <p:txBody>
          <a:bodyPr>
            <a:spAutoFit/>
          </a:bodyPr>
          <a:lstStyle/>
          <a:p>
            <a:pPr lvl="1">
              <a:spcBef>
                <a:spcPct val="50000"/>
              </a:spcBef>
            </a:pPr>
            <a:endParaRPr lang="en-US" sz="2200" dirty="0"/>
          </a:p>
          <a:p>
            <a:pPr>
              <a:spcBef>
                <a:spcPct val="50000"/>
              </a:spcBef>
            </a:pPr>
            <a:endParaRPr lang="en-US" sz="2200" dirty="0"/>
          </a:p>
        </p:txBody>
      </p:sp>
      <p:sp>
        <p:nvSpPr>
          <p:cNvPr id="4" name="Rectangle 3"/>
          <p:cNvSpPr/>
          <p:nvPr/>
        </p:nvSpPr>
        <p:spPr>
          <a:xfrm>
            <a:off x="914400" y="2133600"/>
            <a:ext cx="7696200" cy="3647152"/>
          </a:xfrm>
          <a:prstGeom prst="rect">
            <a:avLst/>
          </a:prstGeom>
        </p:spPr>
        <p:txBody>
          <a:bodyPr wrap="square">
            <a:spAutoFit/>
          </a:bodyPr>
          <a:lstStyle/>
          <a:p>
            <a:pPr lvl="1">
              <a:spcBef>
                <a:spcPct val="50000"/>
              </a:spcBef>
              <a:buFont typeface="Arial" pitchFamily="34" charset="0"/>
              <a:buChar char="•"/>
            </a:pPr>
            <a:r>
              <a:rPr lang="en-US" sz="2200" dirty="0" smtClean="0"/>
              <a:t>Track Committees/Boards and there members, assign and track tasks for the Committees/Boards</a:t>
            </a:r>
          </a:p>
          <a:p>
            <a:pPr lvl="1">
              <a:spcBef>
                <a:spcPct val="50000"/>
              </a:spcBef>
              <a:buFont typeface="Arial" pitchFamily="34" charset="0"/>
              <a:buChar char="•"/>
            </a:pPr>
            <a:r>
              <a:rPr lang="en-US" sz="2200" dirty="0" smtClean="0"/>
              <a:t>Track/Manage Gift Certificates issued by the chamber and redeemed by members</a:t>
            </a:r>
          </a:p>
          <a:p>
            <a:pPr lvl="1">
              <a:spcBef>
                <a:spcPct val="50000"/>
              </a:spcBef>
              <a:buFont typeface="Arial" pitchFamily="34" charset="0"/>
              <a:buChar char="•"/>
            </a:pPr>
            <a:r>
              <a:rPr lang="en-US" sz="2200" dirty="0" smtClean="0"/>
              <a:t>Track Members that offer a coupon, this coupon will then be included with their listing.</a:t>
            </a:r>
          </a:p>
          <a:p>
            <a:pPr lvl="1">
              <a:spcBef>
                <a:spcPct val="50000"/>
              </a:spcBef>
              <a:buFont typeface="Arial" pitchFamily="34" charset="0"/>
              <a:buChar char="•"/>
            </a:pPr>
            <a:r>
              <a:rPr lang="en-US" sz="2200" dirty="0" smtClean="0"/>
              <a:t>Chamber Calendar, manage all the events / meetings / etc. for the chamber.  Export to a Google Calendar format and import to a Google Calendar which communicates with </a:t>
            </a:r>
            <a:endParaRPr lang="en-US" sz="2200" dirty="0"/>
          </a:p>
        </p:txBody>
      </p:sp>
    </p:spTree>
  </p:cSld>
  <p:clrMapOvr>
    <a:masterClrMapping/>
  </p:clrMapOvr>
  <p:transition spd="med" advTm="30000">
    <p:random/>
  </p:transition>
  <p:timing>
    <p:tnLst>
      <p:par>
        <p:cTn id="1" dur="indefinite" restart="never" nodeType="tmRoot"/>
      </p:par>
    </p:tn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4341</TotalTime>
  <Words>4036</Words>
  <Application>Microsoft Office PowerPoint</Application>
  <PresentationFormat>On-screen Show (4:3)</PresentationFormat>
  <Paragraphs>132</Paragraphs>
  <Slides>72</Slides>
  <Notes>0</Notes>
  <HiddenSlides>0</HiddenSlides>
  <MMClips>2</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high voltage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PST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Ron</dc:creator>
  <cp:lastModifiedBy>Ron Oimoen</cp:lastModifiedBy>
  <cp:revision>141</cp:revision>
  <dcterms:created xsi:type="dcterms:W3CDTF">2000-03-16T15:49:04Z</dcterms:created>
  <dcterms:modified xsi:type="dcterms:W3CDTF">2025-10-07T16:55:46Z</dcterms:modified>
</cp:coreProperties>
</file>